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5" r:id="rId5"/>
  </p:sldMasterIdLst>
  <p:notesMasterIdLst>
    <p:notesMasterId r:id="rId33"/>
  </p:notesMasterIdLst>
  <p:sldIdLst>
    <p:sldId id="314" r:id="rId6"/>
    <p:sldId id="400" r:id="rId7"/>
    <p:sldId id="377" r:id="rId8"/>
    <p:sldId id="406" r:id="rId9"/>
    <p:sldId id="380" r:id="rId10"/>
    <p:sldId id="378" r:id="rId11"/>
    <p:sldId id="401" r:id="rId12"/>
    <p:sldId id="381" r:id="rId13"/>
    <p:sldId id="382" r:id="rId14"/>
    <p:sldId id="383" r:id="rId15"/>
    <p:sldId id="385" r:id="rId16"/>
    <p:sldId id="384" r:id="rId17"/>
    <p:sldId id="387" r:id="rId18"/>
    <p:sldId id="386" r:id="rId19"/>
    <p:sldId id="388" r:id="rId20"/>
    <p:sldId id="389" r:id="rId21"/>
    <p:sldId id="390" r:id="rId22"/>
    <p:sldId id="391" r:id="rId23"/>
    <p:sldId id="392" r:id="rId24"/>
    <p:sldId id="393" r:id="rId25"/>
    <p:sldId id="394" r:id="rId26"/>
    <p:sldId id="395" r:id="rId27"/>
    <p:sldId id="396" r:id="rId28"/>
    <p:sldId id="397" r:id="rId29"/>
    <p:sldId id="405" r:id="rId30"/>
    <p:sldId id="398" r:id="rId31"/>
    <p:sldId id="39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8C0D8A-698B-4BA8-80F7-2870E59698E1}">
          <p14:sldIdLst>
            <p14:sldId id="314"/>
            <p14:sldId id="400"/>
            <p14:sldId id="377"/>
            <p14:sldId id="406"/>
            <p14:sldId id="380"/>
            <p14:sldId id="378"/>
            <p14:sldId id="401"/>
            <p14:sldId id="381"/>
            <p14:sldId id="382"/>
            <p14:sldId id="383"/>
            <p14:sldId id="385"/>
            <p14:sldId id="384"/>
            <p14:sldId id="387"/>
            <p14:sldId id="386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405"/>
            <p14:sldId id="398"/>
            <p14:sldId id="3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5CF"/>
    <a:srgbClr val="90CAF9"/>
    <a:srgbClr val="000000"/>
    <a:srgbClr val="1E88E5"/>
    <a:srgbClr val="A9D1F5"/>
    <a:srgbClr val="FFFFFF"/>
    <a:srgbClr val="738B1F"/>
    <a:srgbClr val="D5DCBB"/>
    <a:srgbClr val="FFF3F3"/>
    <a:srgbClr val="FF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539716-FBA1-4F16-836A-A0C7EC51CFDF}" v="1206" dt="2023-07-06T22:16:49.7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78812" autoAdjust="0"/>
  </p:normalViewPr>
  <p:slideViewPr>
    <p:cSldViewPr snapToGrid="0">
      <p:cViewPr varScale="1">
        <p:scale>
          <a:sx n="52" d="100"/>
          <a:sy n="52" d="100"/>
        </p:scale>
        <p:origin x="11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129F49-3D93-4C45-824E-E6F13BF6BEDD}" type="doc">
      <dgm:prSet loTypeId="urn:microsoft.com/office/officeart/2005/8/layout/pyramid3" loCatId="pyramid" qsTypeId="urn:microsoft.com/office/officeart/2005/8/quickstyle/simple1" qsCatId="simple" csTypeId="urn:microsoft.com/office/officeart/2005/8/colors/accent3_4" csCatId="accent3" phldr="1"/>
      <dgm:spPr/>
    </dgm:pt>
    <dgm:pt modelId="{03E76CDC-48B2-49FB-AE62-61751A93774F}">
      <dgm:prSet phldrT="[Text]" custT="1"/>
      <dgm:spPr/>
      <dgm:t>
        <a:bodyPr/>
        <a:lstStyle/>
        <a:p>
          <a:r>
            <a:rPr lang="en-US" sz="2400" b="1" dirty="0">
              <a:latin typeface="Calibri" panose="020F0502020204030204" pitchFamily="34" charset="0"/>
              <a:cs typeface="Calibri" panose="020F0502020204030204" pitchFamily="34" charset="0"/>
            </a:rPr>
            <a:t>Engine Platform</a:t>
          </a:r>
        </a:p>
      </dgm:t>
    </dgm:pt>
    <dgm:pt modelId="{552379B4-436C-49CA-8264-07E8213CC801}" type="parTrans" cxnId="{07C98D47-ED74-43AF-8804-82B19B576481}">
      <dgm:prSet/>
      <dgm:spPr/>
      <dgm:t>
        <a:bodyPr/>
        <a:lstStyle/>
        <a:p>
          <a:endParaRPr lang="en-US"/>
        </a:p>
      </dgm:t>
    </dgm:pt>
    <dgm:pt modelId="{D6A26D90-2B89-47AC-B26B-243379519FD8}" type="sibTrans" cxnId="{07C98D47-ED74-43AF-8804-82B19B576481}">
      <dgm:prSet/>
      <dgm:spPr/>
      <dgm:t>
        <a:bodyPr/>
        <a:lstStyle/>
        <a:p>
          <a:endParaRPr lang="en-US"/>
        </a:p>
      </dgm:t>
    </dgm:pt>
    <dgm:pt modelId="{B3F24D4F-DD3B-4DBE-B2A9-B3288CE73DC5}">
      <dgm:prSet phldrT="[Text]" custT="1"/>
      <dgm:spPr/>
      <dgm:t>
        <a:bodyPr/>
        <a:lstStyle/>
        <a:p>
          <a:r>
            <a:rPr lang="en-US" sz="2400" b="1" dirty="0">
              <a:latin typeface="Calibri" panose="020F0502020204030204" pitchFamily="34" charset="0"/>
              <a:cs typeface="Calibri" panose="020F0502020204030204" pitchFamily="34" charset="0"/>
            </a:rPr>
            <a:t>Model Year</a:t>
          </a:r>
        </a:p>
      </dgm:t>
    </dgm:pt>
    <dgm:pt modelId="{0F8BAB82-24EF-44F4-AD75-B627959E1A3A}" type="parTrans" cxnId="{57A48848-A967-425A-9A1A-C0D5FACA2A02}">
      <dgm:prSet/>
      <dgm:spPr/>
      <dgm:t>
        <a:bodyPr/>
        <a:lstStyle/>
        <a:p>
          <a:endParaRPr lang="en-US"/>
        </a:p>
      </dgm:t>
    </dgm:pt>
    <dgm:pt modelId="{096BEAC8-DAB4-4533-927C-6F9B56043B94}" type="sibTrans" cxnId="{57A48848-A967-425A-9A1A-C0D5FACA2A02}">
      <dgm:prSet/>
      <dgm:spPr/>
      <dgm:t>
        <a:bodyPr/>
        <a:lstStyle/>
        <a:p>
          <a:endParaRPr lang="en-US"/>
        </a:p>
      </dgm:t>
    </dgm:pt>
    <dgm:pt modelId="{392CBD75-CA02-4893-AD1E-9900E6D9B826}">
      <dgm:prSet phldrT="[Text]" custT="1"/>
      <dgm:spPr/>
      <dgm:t>
        <a:bodyPr/>
        <a:lstStyle/>
        <a:p>
          <a:r>
            <a:rPr lang="en-US" sz="2400" b="1" dirty="0">
              <a:latin typeface="Calibri" panose="020F0502020204030204" pitchFamily="34" charset="0"/>
              <a:cs typeface="Calibri" panose="020F0502020204030204" pitchFamily="34" charset="0"/>
            </a:rPr>
            <a:t>Family</a:t>
          </a:r>
        </a:p>
      </dgm:t>
    </dgm:pt>
    <dgm:pt modelId="{4BCA4465-BAF1-414E-954B-8C83EB9A6078}" type="parTrans" cxnId="{42820D89-5D7D-42D0-A50F-5B3B6971E680}">
      <dgm:prSet/>
      <dgm:spPr/>
      <dgm:t>
        <a:bodyPr/>
        <a:lstStyle/>
        <a:p>
          <a:endParaRPr lang="en-US"/>
        </a:p>
      </dgm:t>
    </dgm:pt>
    <dgm:pt modelId="{65E1D624-8656-4613-8930-3B31DDDD3265}" type="sibTrans" cxnId="{42820D89-5D7D-42D0-A50F-5B3B6971E680}">
      <dgm:prSet/>
      <dgm:spPr/>
      <dgm:t>
        <a:bodyPr/>
        <a:lstStyle/>
        <a:p>
          <a:endParaRPr lang="en-US"/>
        </a:p>
      </dgm:t>
    </dgm:pt>
    <dgm:pt modelId="{08B7D23B-4512-4478-AF28-D128A3630569}">
      <dgm:prSet phldrT="[Text]" custT="1"/>
      <dgm:spPr/>
      <dgm:t>
        <a:bodyPr/>
        <a:lstStyle/>
        <a:p>
          <a:r>
            <a:rPr lang="en-US" sz="1600" b="1" dirty="0">
              <a:latin typeface="Calibri" panose="020F0502020204030204" pitchFamily="34" charset="0"/>
              <a:cs typeface="Calibri" panose="020F0502020204030204" pitchFamily="34" charset="0"/>
            </a:rPr>
            <a:t>Application</a:t>
          </a:r>
        </a:p>
      </dgm:t>
    </dgm:pt>
    <dgm:pt modelId="{561024C8-FFF9-4530-89C8-F8DD374B9725}" type="parTrans" cxnId="{CAE861DF-4A8D-425E-A59D-D2F5919C6A70}">
      <dgm:prSet/>
      <dgm:spPr/>
      <dgm:t>
        <a:bodyPr/>
        <a:lstStyle/>
        <a:p>
          <a:endParaRPr lang="en-US"/>
        </a:p>
      </dgm:t>
    </dgm:pt>
    <dgm:pt modelId="{A85760D0-6935-4C55-9D68-DEDB598E8C73}" type="sibTrans" cxnId="{CAE861DF-4A8D-425E-A59D-D2F5919C6A70}">
      <dgm:prSet/>
      <dgm:spPr/>
      <dgm:t>
        <a:bodyPr/>
        <a:lstStyle/>
        <a:p>
          <a:endParaRPr lang="en-US"/>
        </a:p>
      </dgm:t>
    </dgm:pt>
    <dgm:pt modelId="{EDC654FD-5BCF-40C1-A56B-56CE7B8F08E9}">
      <dgm:prSet phldrT="[Text]" custT="1"/>
      <dgm:spPr/>
      <dgm:t>
        <a:bodyPr/>
        <a:lstStyle/>
        <a:p>
          <a:pPr algn="ctr"/>
          <a:r>
            <a:rPr lang="en-US" sz="1400" b="1" dirty="0">
              <a:latin typeface="Calibri" panose="020F0502020204030204" pitchFamily="34" charset="0"/>
              <a:cs typeface="Calibri" panose="020F0502020204030204" pitchFamily="34" charset="0"/>
            </a:rPr>
            <a:t>ESN</a:t>
          </a:r>
          <a:r>
            <a:rPr lang="en-US" sz="1600" b="1" dirty="0"/>
            <a:t> </a:t>
          </a:r>
        </a:p>
      </dgm:t>
    </dgm:pt>
    <dgm:pt modelId="{B1DE0E77-45A8-44AD-946A-D7362715E3BD}" type="parTrans" cxnId="{FD81DAA0-7FB3-4A67-BE9B-3BD6CA5B7CB5}">
      <dgm:prSet/>
      <dgm:spPr/>
      <dgm:t>
        <a:bodyPr/>
        <a:lstStyle/>
        <a:p>
          <a:endParaRPr lang="en-US"/>
        </a:p>
      </dgm:t>
    </dgm:pt>
    <dgm:pt modelId="{6EBB4A46-4025-44C6-9C30-13BA57C24D4B}" type="sibTrans" cxnId="{FD81DAA0-7FB3-4A67-BE9B-3BD6CA5B7CB5}">
      <dgm:prSet/>
      <dgm:spPr/>
      <dgm:t>
        <a:bodyPr/>
        <a:lstStyle/>
        <a:p>
          <a:endParaRPr lang="en-US"/>
        </a:p>
      </dgm:t>
    </dgm:pt>
    <dgm:pt modelId="{F97A8C12-DB87-47D0-9B66-F249267A9135}" type="pres">
      <dgm:prSet presAssocID="{F1129F49-3D93-4C45-824E-E6F13BF6BEDD}" presName="Name0" presStyleCnt="0">
        <dgm:presLayoutVars>
          <dgm:dir/>
          <dgm:animLvl val="lvl"/>
          <dgm:resizeHandles val="exact"/>
        </dgm:presLayoutVars>
      </dgm:prSet>
      <dgm:spPr/>
    </dgm:pt>
    <dgm:pt modelId="{83C1501A-89F4-44C0-8AE0-95B3FC858FBB}" type="pres">
      <dgm:prSet presAssocID="{03E76CDC-48B2-49FB-AE62-61751A93774F}" presName="Name8" presStyleCnt="0"/>
      <dgm:spPr/>
    </dgm:pt>
    <dgm:pt modelId="{ED884BE9-A8E6-45BB-A046-B18D96B67391}" type="pres">
      <dgm:prSet presAssocID="{03E76CDC-48B2-49FB-AE62-61751A93774F}" presName="level" presStyleLbl="node1" presStyleIdx="0" presStyleCnt="5" custLinFactNeighborX="58361" custLinFactNeighborY="-34293">
        <dgm:presLayoutVars>
          <dgm:chMax val="1"/>
          <dgm:bulletEnabled val="1"/>
        </dgm:presLayoutVars>
      </dgm:prSet>
      <dgm:spPr/>
    </dgm:pt>
    <dgm:pt modelId="{884BBB34-E8A1-49C7-967A-5553E22571CC}" type="pres">
      <dgm:prSet presAssocID="{03E76CDC-48B2-49FB-AE62-61751A93774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8BE90E3-23C9-4AF1-9033-8A01B3CA29E4}" type="pres">
      <dgm:prSet presAssocID="{B3F24D4F-DD3B-4DBE-B2A9-B3288CE73DC5}" presName="Name8" presStyleCnt="0"/>
      <dgm:spPr/>
    </dgm:pt>
    <dgm:pt modelId="{02FC7244-0A51-4B63-A83A-07F85CCB439F}" type="pres">
      <dgm:prSet presAssocID="{B3F24D4F-DD3B-4DBE-B2A9-B3288CE73DC5}" presName="level" presStyleLbl="node1" presStyleIdx="1" presStyleCnt="5">
        <dgm:presLayoutVars>
          <dgm:chMax val="1"/>
          <dgm:bulletEnabled val="1"/>
        </dgm:presLayoutVars>
      </dgm:prSet>
      <dgm:spPr/>
    </dgm:pt>
    <dgm:pt modelId="{5AEEC109-A9C2-4C8F-9DB7-D3EDC63444DE}" type="pres">
      <dgm:prSet presAssocID="{B3F24D4F-DD3B-4DBE-B2A9-B3288CE73D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3D576E9-5BBB-46F0-B368-3C949E6B3428}" type="pres">
      <dgm:prSet presAssocID="{392CBD75-CA02-4893-AD1E-9900E6D9B826}" presName="Name8" presStyleCnt="0"/>
      <dgm:spPr/>
    </dgm:pt>
    <dgm:pt modelId="{49BA71F0-8706-4284-96C4-20F606E0B93E}" type="pres">
      <dgm:prSet presAssocID="{392CBD75-CA02-4893-AD1E-9900E6D9B826}" presName="level" presStyleLbl="node1" presStyleIdx="2" presStyleCnt="5">
        <dgm:presLayoutVars>
          <dgm:chMax val="1"/>
          <dgm:bulletEnabled val="1"/>
        </dgm:presLayoutVars>
      </dgm:prSet>
      <dgm:spPr/>
    </dgm:pt>
    <dgm:pt modelId="{A7039A5C-486A-4CF5-97FD-411155B8B823}" type="pres">
      <dgm:prSet presAssocID="{392CBD75-CA02-4893-AD1E-9900E6D9B82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51DDD7B-B3F0-47B6-8444-2023704819FC}" type="pres">
      <dgm:prSet presAssocID="{08B7D23B-4512-4478-AF28-D128A3630569}" presName="Name8" presStyleCnt="0"/>
      <dgm:spPr/>
    </dgm:pt>
    <dgm:pt modelId="{FEC3525C-9CB7-4B0E-9686-8FA8133B3544}" type="pres">
      <dgm:prSet presAssocID="{08B7D23B-4512-4478-AF28-D128A3630569}" presName="level" presStyleLbl="node1" presStyleIdx="3" presStyleCnt="5">
        <dgm:presLayoutVars>
          <dgm:chMax val="1"/>
          <dgm:bulletEnabled val="1"/>
        </dgm:presLayoutVars>
      </dgm:prSet>
      <dgm:spPr/>
    </dgm:pt>
    <dgm:pt modelId="{4B39D2BE-D66A-4ACC-ACA4-D59A5823B13A}" type="pres">
      <dgm:prSet presAssocID="{08B7D23B-4512-4478-AF28-D128A363056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12C14D9-7EE3-43CE-86CB-C609DB31027D}" type="pres">
      <dgm:prSet presAssocID="{EDC654FD-5BCF-40C1-A56B-56CE7B8F08E9}" presName="Name8" presStyleCnt="0"/>
      <dgm:spPr/>
    </dgm:pt>
    <dgm:pt modelId="{CD9B718C-7C5B-43C6-8583-C33A25D9D5D7}" type="pres">
      <dgm:prSet presAssocID="{EDC654FD-5BCF-40C1-A56B-56CE7B8F08E9}" presName="level" presStyleLbl="node1" presStyleIdx="4" presStyleCnt="5">
        <dgm:presLayoutVars>
          <dgm:chMax val="1"/>
          <dgm:bulletEnabled val="1"/>
        </dgm:presLayoutVars>
      </dgm:prSet>
      <dgm:spPr/>
    </dgm:pt>
    <dgm:pt modelId="{A871A589-6A46-49C8-9AC2-7D0C9C209502}" type="pres">
      <dgm:prSet presAssocID="{EDC654FD-5BCF-40C1-A56B-56CE7B8F08E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DA78604-7AF4-4C2F-B5EC-6D0516E6DC58}" type="presOf" srcId="{392CBD75-CA02-4893-AD1E-9900E6D9B826}" destId="{A7039A5C-486A-4CF5-97FD-411155B8B823}" srcOrd="1" destOrd="0" presId="urn:microsoft.com/office/officeart/2005/8/layout/pyramid3"/>
    <dgm:cxn modelId="{3C130F3D-085C-4710-8681-F390FF1B7D0A}" type="presOf" srcId="{08B7D23B-4512-4478-AF28-D128A3630569}" destId="{FEC3525C-9CB7-4B0E-9686-8FA8133B3544}" srcOrd="0" destOrd="0" presId="urn:microsoft.com/office/officeart/2005/8/layout/pyramid3"/>
    <dgm:cxn modelId="{885CDE43-15E3-45D0-8423-B197A127F449}" type="presOf" srcId="{F1129F49-3D93-4C45-824E-E6F13BF6BEDD}" destId="{F97A8C12-DB87-47D0-9B66-F249267A9135}" srcOrd="0" destOrd="0" presId="urn:microsoft.com/office/officeart/2005/8/layout/pyramid3"/>
    <dgm:cxn modelId="{07C98D47-ED74-43AF-8804-82B19B576481}" srcId="{F1129F49-3D93-4C45-824E-E6F13BF6BEDD}" destId="{03E76CDC-48B2-49FB-AE62-61751A93774F}" srcOrd="0" destOrd="0" parTransId="{552379B4-436C-49CA-8264-07E8213CC801}" sibTransId="{D6A26D90-2B89-47AC-B26B-243379519FD8}"/>
    <dgm:cxn modelId="{57A48848-A967-425A-9A1A-C0D5FACA2A02}" srcId="{F1129F49-3D93-4C45-824E-E6F13BF6BEDD}" destId="{B3F24D4F-DD3B-4DBE-B2A9-B3288CE73DC5}" srcOrd="1" destOrd="0" parTransId="{0F8BAB82-24EF-44F4-AD75-B627959E1A3A}" sibTransId="{096BEAC8-DAB4-4533-927C-6F9B56043B94}"/>
    <dgm:cxn modelId="{AC92424C-5096-409C-9DC6-E7DD293EA777}" type="presOf" srcId="{EDC654FD-5BCF-40C1-A56B-56CE7B8F08E9}" destId="{CD9B718C-7C5B-43C6-8583-C33A25D9D5D7}" srcOrd="0" destOrd="0" presId="urn:microsoft.com/office/officeart/2005/8/layout/pyramid3"/>
    <dgm:cxn modelId="{9348097D-D8B2-4961-A77B-5D7A01EB0126}" type="presOf" srcId="{B3F24D4F-DD3B-4DBE-B2A9-B3288CE73DC5}" destId="{02FC7244-0A51-4B63-A83A-07F85CCB439F}" srcOrd="0" destOrd="0" presId="urn:microsoft.com/office/officeart/2005/8/layout/pyramid3"/>
    <dgm:cxn modelId="{B2F19280-A289-4BEE-B861-8C6527D91628}" type="presOf" srcId="{B3F24D4F-DD3B-4DBE-B2A9-B3288CE73DC5}" destId="{5AEEC109-A9C2-4C8F-9DB7-D3EDC63444DE}" srcOrd="1" destOrd="0" presId="urn:microsoft.com/office/officeart/2005/8/layout/pyramid3"/>
    <dgm:cxn modelId="{42820D89-5D7D-42D0-A50F-5B3B6971E680}" srcId="{F1129F49-3D93-4C45-824E-E6F13BF6BEDD}" destId="{392CBD75-CA02-4893-AD1E-9900E6D9B826}" srcOrd="2" destOrd="0" parTransId="{4BCA4465-BAF1-414E-954B-8C83EB9A6078}" sibTransId="{65E1D624-8656-4613-8930-3B31DDDD3265}"/>
    <dgm:cxn modelId="{E5D9B194-9818-4EC8-94B5-2D7DC679B2C0}" type="presOf" srcId="{392CBD75-CA02-4893-AD1E-9900E6D9B826}" destId="{49BA71F0-8706-4284-96C4-20F606E0B93E}" srcOrd="0" destOrd="0" presId="urn:microsoft.com/office/officeart/2005/8/layout/pyramid3"/>
    <dgm:cxn modelId="{FD81DAA0-7FB3-4A67-BE9B-3BD6CA5B7CB5}" srcId="{F1129F49-3D93-4C45-824E-E6F13BF6BEDD}" destId="{EDC654FD-5BCF-40C1-A56B-56CE7B8F08E9}" srcOrd="4" destOrd="0" parTransId="{B1DE0E77-45A8-44AD-946A-D7362715E3BD}" sibTransId="{6EBB4A46-4025-44C6-9C30-13BA57C24D4B}"/>
    <dgm:cxn modelId="{E45335A8-6022-498B-93A8-27CA059F2F6B}" type="presOf" srcId="{03E76CDC-48B2-49FB-AE62-61751A93774F}" destId="{884BBB34-E8A1-49C7-967A-5553E22571CC}" srcOrd="1" destOrd="0" presId="urn:microsoft.com/office/officeart/2005/8/layout/pyramid3"/>
    <dgm:cxn modelId="{F40B36B2-DAB8-4A2C-8700-B6AEAB13A717}" type="presOf" srcId="{03E76CDC-48B2-49FB-AE62-61751A93774F}" destId="{ED884BE9-A8E6-45BB-A046-B18D96B67391}" srcOrd="0" destOrd="0" presId="urn:microsoft.com/office/officeart/2005/8/layout/pyramid3"/>
    <dgm:cxn modelId="{354C7FCF-747B-4190-8546-625B4B48624B}" type="presOf" srcId="{EDC654FD-5BCF-40C1-A56B-56CE7B8F08E9}" destId="{A871A589-6A46-49C8-9AC2-7D0C9C209502}" srcOrd="1" destOrd="0" presId="urn:microsoft.com/office/officeart/2005/8/layout/pyramid3"/>
    <dgm:cxn modelId="{CAE861DF-4A8D-425E-A59D-D2F5919C6A70}" srcId="{F1129F49-3D93-4C45-824E-E6F13BF6BEDD}" destId="{08B7D23B-4512-4478-AF28-D128A3630569}" srcOrd="3" destOrd="0" parTransId="{561024C8-FFF9-4530-89C8-F8DD374B9725}" sibTransId="{A85760D0-6935-4C55-9D68-DEDB598E8C73}"/>
    <dgm:cxn modelId="{3539EEE5-E3DB-4A52-99E2-5CDF6DC5130E}" type="presOf" srcId="{08B7D23B-4512-4478-AF28-D128A3630569}" destId="{4B39D2BE-D66A-4ACC-ACA4-D59A5823B13A}" srcOrd="1" destOrd="0" presId="urn:microsoft.com/office/officeart/2005/8/layout/pyramid3"/>
    <dgm:cxn modelId="{22C6C6A2-95BA-4FA5-8601-6E129B9029CC}" type="presParOf" srcId="{F97A8C12-DB87-47D0-9B66-F249267A9135}" destId="{83C1501A-89F4-44C0-8AE0-95B3FC858FBB}" srcOrd="0" destOrd="0" presId="urn:microsoft.com/office/officeart/2005/8/layout/pyramid3"/>
    <dgm:cxn modelId="{F35140E5-2D09-4C0A-9E81-2476F13B6DCF}" type="presParOf" srcId="{83C1501A-89F4-44C0-8AE0-95B3FC858FBB}" destId="{ED884BE9-A8E6-45BB-A046-B18D96B67391}" srcOrd="0" destOrd="0" presId="urn:microsoft.com/office/officeart/2005/8/layout/pyramid3"/>
    <dgm:cxn modelId="{92182400-CCD3-43AD-8E72-EE07408EA5D7}" type="presParOf" srcId="{83C1501A-89F4-44C0-8AE0-95B3FC858FBB}" destId="{884BBB34-E8A1-49C7-967A-5553E22571CC}" srcOrd="1" destOrd="0" presId="urn:microsoft.com/office/officeart/2005/8/layout/pyramid3"/>
    <dgm:cxn modelId="{44AA7456-D883-4B5F-82E2-C2BB5F689D38}" type="presParOf" srcId="{F97A8C12-DB87-47D0-9B66-F249267A9135}" destId="{B8BE90E3-23C9-4AF1-9033-8A01B3CA29E4}" srcOrd="1" destOrd="0" presId="urn:microsoft.com/office/officeart/2005/8/layout/pyramid3"/>
    <dgm:cxn modelId="{7C01CDAC-1126-4E0B-B575-694EB93B5140}" type="presParOf" srcId="{B8BE90E3-23C9-4AF1-9033-8A01B3CA29E4}" destId="{02FC7244-0A51-4B63-A83A-07F85CCB439F}" srcOrd="0" destOrd="0" presId="urn:microsoft.com/office/officeart/2005/8/layout/pyramid3"/>
    <dgm:cxn modelId="{ED999EE1-724C-4152-B6DB-45C2A60D008F}" type="presParOf" srcId="{B8BE90E3-23C9-4AF1-9033-8A01B3CA29E4}" destId="{5AEEC109-A9C2-4C8F-9DB7-D3EDC63444DE}" srcOrd="1" destOrd="0" presId="urn:microsoft.com/office/officeart/2005/8/layout/pyramid3"/>
    <dgm:cxn modelId="{AF0D4845-B583-4B32-9406-3FC72F20ED27}" type="presParOf" srcId="{F97A8C12-DB87-47D0-9B66-F249267A9135}" destId="{03D576E9-5BBB-46F0-B368-3C949E6B3428}" srcOrd="2" destOrd="0" presId="urn:microsoft.com/office/officeart/2005/8/layout/pyramid3"/>
    <dgm:cxn modelId="{28DE34AD-9502-42BC-97C5-2934F0264518}" type="presParOf" srcId="{03D576E9-5BBB-46F0-B368-3C949E6B3428}" destId="{49BA71F0-8706-4284-96C4-20F606E0B93E}" srcOrd="0" destOrd="0" presId="urn:microsoft.com/office/officeart/2005/8/layout/pyramid3"/>
    <dgm:cxn modelId="{E9A40477-003C-48E4-98FB-58B9967BD8CF}" type="presParOf" srcId="{03D576E9-5BBB-46F0-B368-3C949E6B3428}" destId="{A7039A5C-486A-4CF5-97FD-411155B8B823}" srcOrd="1" destOrd="0" presId="urn:microsoft.com/office/officeart/2005/8/layout/pyramid3"/>
    <dgm:cxn modelId="{7D51267E-99E1-4A44-B8BC-5F6F471DDD0D}" type="presParOf" srcId="{F97A8C12-DB87-47D0-9B66-F249267A9135}" destId="{A51DDD7B-B3F0-47B6-8444-2023704819FC}" srcOrd="3" destOrd="0" presId="urn:microsoft.com/office/officeart/2005/8/layout/pyramid3"/>
    <dgm:cxn modelId="{80E5DDE1-DD97-4F77-85FF-088538A1788C}" type="presParOf" srcId="{A51DDD7B-B3F0-47B6-8444-2023704819FC}" destId="{FEC3525C-9CB7-4B0E-9686-8FA8133B3544}" srcOrd="0" destOrd="0" presId="urn:microsoft.com/office/officeart/2005/8/layout/pyramid3"/>
    <dgm:cxn modelId="{8669BFE6-0711-47CE-B7EF-E696DC289F14}" type="presParOf" srcId="{A51DDD7B-B3F0-47B6-8444-2023704819FC}" destId="{4B39D2BE-D66A-4ACC-ACA4-D59A5823B13A}" srcOrd="1" destOrd="0" presId="urn:microsoft.com/office/officeart/2005/8/layout/pyramid3"/>
    <dgm:cxn modelId="{0BAC82A6-6D43-4F37-B81D-EC7833F9162B}" type="presParOf" srcId="{F97A8C12-DB87-47D0-9B66-F249267A9135}" destId="{E12C14D9-7EE3-43CE-86CB-C609DB31027D}" srcOrd="4" destOrd="0" presId="urn:microsoft.com/office/officeart/2005/8/layout/pyramid3"/>
    <dgm:cxn modelId="{84481B27-4410-4FCA-932B-2BD390C0EE7E}" type="presParOf" srcId="{E12C14D9-7EE3-43CE-86CB-C609DB31027D}" destId="{CD9B718C-7C5B-43C6-8583-C33A25D9D5D7}" srcOrd="0" destOrd="0" presId="urn:microsoft.com/office/officeart/2005/8/layout/pyramid3"/>
    <dgm:cxn modelId="{3BAB4AC3-3F3E-4268-B63A-363471F4C97D}" type="presParOf" srcId="{E12C14D9-7EE3-43CE-86CB-C609DB31027D}" destId="{A871A589-6A46-49C8-9AC2-7D0C9C209502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884BE9-A8E6-45BB-A046-B18D96B67391}">
      <dsp:nvSpPr>
        <dsp:cNvPr id="0" name=""/>
        <dsp:cNvSpPr/>
      </dsp:nvSpPr>
      <dsp:spPr>
        <a:xfrm rot="10800000">
          <a:off x="0" y="0"/>
          <a:ext cx="4610833" cy="967758"/>
        </a:xfrm>
        <a:prstGeom prst="trapezoid">
          <a:avLst>
            <a:gd name="adj" fmla="val 47644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Engine Platform</a:t>
          </a:r>
        </a:p>
      </dsp:txBody>
      <dsp:txXfrm rot="-10800000">
        <a:off x="806895" y="0"/>
        <a:ext cx="2997042" cy="967758"/>
      </dsp:txXfrm>
    </dsp:sp>
    <dsp:sp modelId="{02FC7244-0A51-4B63-A83A-07F85CCB439F}">
      <dsp:nvSpPr>
        <dsp:cNvPr id="0" name=""/>
        <dsp:cNvSpPr/>
      </dsp:nvSpPr>
      <dsp:spPr>
        <a:xfrm rot="10800000">
          <a:off x="461083" y="967758"/>
          <a:ext cx="3688667" cy="967758"/>
        </a:xfrm>
        <a:prstGeom prst="trapezoid">
          <a:avLst>
            <a:gd name="adj" fmla="val 47644"/>
          </a:avLst>
        </a:prstGeom>
        <a:solidFill>
          <a:schemeClr val="accent3">
            <a:shade val="50000"/>
            <a:hueOff val="322059"/>
            <a:satOff val="-32879"/>
            <a:lumOff val="220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Model Year</a:t>
          </a:r>
        </a:p>
      </dsp:txBody>
      <dsp:txXfrm rot="-10800000">
        <a:off x="1106600" y="967758"/>
        <a:ext cx="2397633" cy="967758"/>
      </dsp:txXfrm>
    </dsp:sp>
    <dsp:sp modelId="{49BA71F0-8706-4284-96C4-20F606E0B93E}">
      <dsp:nvSpPr>
        <dsp:cNvPr id="0" name=""/>
        <dsp:cNvSpPr/>
      </dsp:nvSpPr>
      <dsp:spPr>
        <a:xfrm rot="10800000">
          <a:off x="922166" y="1935516"/>
          <a:ext cx="2766500" cy="967758"/>
        </a:xfrm>
        <a:prstGeom prst="trapezoid">
          <a:avLst>
            <a:gd name="adj" fmla="val 47644"/>
          </a:avLst>
        </a:prstGeom>
        <a:solidFill>
          <a:schemeClr val="accent3">
            <a:shade val="50000"/>
            <a:hueOff val="644119"/>
            <a:satOff val="-65758"/>
            <a:lumOff val="44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Family</a:t>
          </a:r>
        </a:p>
      </dsp:txBody>
      <dsp:txXfrm rot="-10800000">
        <a:off x="1406304" y="1935516"/>
        <a:ext cx="1798225" cy="967758"/>
      </dsp:txXfrm>
    </dsp:sp>
    <dsp:sp modelId="{FEC3525C-9CB7-4B0E-9686-8FA8133B3544}">
      <dsp:nvSpPr>
        <dsp:cNvPr id="0" name=""/>
        <dsp:cNvSpPr/>
      </dsp:nvSpPr>
      <dsp:spPr>
        <a:xfrm rot="10800000">
          <a:off x="1383250" y="2903273"/>
          <a:ext cx="1844333" cy="967758"/>
        </a:xfrm>
        <a:prstGeom prst="trapezoid">
          <a:avLst>
            <a:gd name="adj" fmla="val 47644"/>
          </a:avLst>
        </a:prstGeom>
        <a:solidFill>
          <a:schemeClr val="accent3">
            <a:shade val="50000"/>
            <a:hueOff val="644119"/>
            <a:satOff val="-65758"/>
            <a:lumOff val="44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anose="020F0502020204030204" pitchFamily="34" charset="0"/>
              <a:cs typeface="Calibri" panose="020F0502020204030204" pitchFamily="34" charset="0"/>
            </a:rPr>
            <a:t>Application</a:t>
          </a:r>
        </a:p>
      </dsp:txBody>
      <dsp:txXfrm rot="-10800000">
        <a:off x="1706008" y="2903273"/>
        <a:ext cx="1198816" cy="967758"/>
      </dsp:txXfrm>
    </dsp:sp>
    <dsp:sp modelId="{CD9B718C-7C5B-43C6-8583-C33A25D9D5D7}">
      <dsp:nvSpPr>
        <dsp:cNvPr id="0" name=""/>
        <dsp:cNvSpPr/>
      </dsp:nvSpPr>
      <dsp:spPr>
        <a:xfrm rot="10800000">
          <a:off x="1844333" y="3871031"/>
          <a:ext cx="922166" cy="967758"/>
        </a:xfrm>
        <a:prstGeom prst="trapezoid">
          <a:avLst>
            <a:gd name="adj" fmla="val 50000"/>
          </a:avLst>
        </a:prstGeom>
        <a:solidFill>
          <a:schemeClr val="accent3">
            <a:shade val="50000"/>
            <a:hueOff val="322059"/>
            <a:satOff val="-32879"/>
            <a:lumOff val="220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anose="020F0502020204030204" pitchFamily="34" charset="0"/>
              <a:cs typeface="Calibri" panose="020F0502020204030204" pitchFamily="34" charset="0"/>
            </a:rPr>
            <a:t>ESN</a:t>
          </a:r>
          <a:r>
            <a:rPr lang="en-US" sz="1600" b="1" kern="1200" dirty="0"/>
            <a:t> </a:t>
          </a:r>
        </a:p>
      </dsp:txBody>
      <dsp:txXfrm rot="-10800000">
        <a:off x="1844333" y="3871031"/>
        <a:ext cx="922166" cy="967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BC694-193C-4E6C-9FE1-247F8A6747B7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D6179-7C92-4F73-8BB8-12FDFF794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98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D6179-7C92-4F73-8BB8-12FDFF794E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92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D6179-7C92-4F73-8BB8-12FDFF794E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3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D6179-7C92-4F73-8BB8-12FDFF794E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37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D6179-7C92-4F73-8BB8-12FDFF794E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84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D6179-7C92-4F73-8BB8-12FDFF794E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49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D6179-7C92-4F73-8BB8-12FDFF794E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51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D6179-7C92-4F73-8BB8-12FDFF794E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92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D6179-7C92-4F73-8BB8-12FDFF794E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3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D6179-7C92-4F73-8BB8-12FDFF794E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19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D6179-7C92-4F73-8BB8-12FDFF794E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27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D6179-7C92-4F73-8BB8-12FDFF794E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07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D6179-7C92-4F73-8BB8-12FDFF794E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20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D6179-7C92-4F73-8BB8-12FDFF794E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67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D6179-7C92-4F73-8BB8-12FDFF794E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69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D6179-7C92-4F73-8BB8-12FDFF794E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67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D6179-7C92-4F73-8BB8-12FDFF794E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42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D6179-7C92-4F73-8BB8-12FDFF794E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50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D6179-7C92-4F73-8BB8-12FDFF794E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587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D6179-7C92-4F73-8BB8-12FDFF794E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39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D6179-7C92-4F73-8BB8-12FDFF794E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3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D6179-7C92-4F73-8BB8-12FDFF794E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9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D6179-7C92-4F73-8BB8-12FDFF794E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D6179-7C92-4F73-8BB8-12FDFF794E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47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D6179-7C92-4F73-8BB8-12FDFF794E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71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D6179-7C92-4F73-8BB8-12FDFF794E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4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D6179-7C92-4F73-8BB8-12FDFF794E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3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D6179-7C92-4F73-8BB8-12FDFF794E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91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2">
            <a:extLst>
              <a:ext uri="{FF2B5EF4-FFF2-40B4-BE49-F238E27FC236}">
                <a16:creationId xmlns:a16="http://schemas.microsoft.com/office/drawing/2014/main" id="{370D13C0-1A33-7C49-B2FC-9B3C93EED0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360" y="1292352"/>
            <a:ext cx="5210223" cy="3550726"/>
          </a:xfrm>
        </p:spPr>
        <p:txBody>
          <a:bodyPr anchor="b">
            <a:normAutofit/>
          </a:bodyPr>
          <a:lstStyle>
            <a:lvl1pPr fontAlgn="b">
              <a:lnSpc>
                <a:spcPts val="4800"/>
              </a:lnSpc>
              <a:defRPr sz="48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85D6215-A59C-1B4A-ACD9-F168EF58A4D1}"/>
              </a:ext>
            </a:extLst>
          </p:cNvPr>
          <p:cNvSpPr txBox="1">
            <a:spLocks/>
          </p:cNvSpPr>
          <p:nvPr userDrawn="1"/>
        </p:nvSpPr>
        <p:spPr>
          <a:xfrm>
            <a:off x="1174965" y="4533127"/>
            <a:ext cx="4914123" cy="11488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charset="2"/>
              <a:buNone/>
              <a:defRPr sz="2667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37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56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Courier New" charset="0"/>
              <a:buNone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75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5943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7C4B312-D0C1-2A4B-BC5A-3FCFB3A1CC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09360" y="4869059"/>
            <a:ext cx="5210175" cy="99430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400"/>
              </a:lnSpc>
              <a:buNone/>
              <a:defRPr sz="24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B08434F-D71C-2B4F-99AE-EA6706E1B6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0" y="6516687"/>
            <a:ext cx="5210175" cy="25249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 Classification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3EE99D1F-3AFC-B649-9FB5-477FF69699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9360" y="6117735"/>
            <a:ext cx="5210175" cy="3270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B454A8-248D-0947-9C79-0456FFBAC7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360" y="457200"/>
            <a:ext cx="723900" cy="635000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0" y="1"/>
            <a:ext cx="7192537" cy="6857999"/>
            <a:chOff x="0" y="1"/>
            <a:chExt cx="7192537" cy="685799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F0663D-696D-1141-AC1E-24CA1F276D4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5381" b="7529"/>
            <a:stretch/>
          </p:blipFill>
          <p:spPr>
            <a:xfrm>
              <a:off x="0" y="1"/>
              <a:ext cx="6089088" cy="68579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6188927" y="278780"/>
              <a:ext cx="1003610" cy="892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72"/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287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2CF018CD-F43A-84F5-8C25-E9301C5BFC95}"/>
              </a:ext>
            </a:extLst>
          </p:cNvPr>
          <p:cNvSpPr/>
          <p:nvPr userDrawn="1"/>
        </p:nvSpPr>
        <p:spPr>
          <a:xfrm rot="10800000" flipH="1">
            <a:off x="5153025" y="0"/>
            <a:ext cx="5343525" cy="6857998"/>
          </a:xfrm>
          <a:prstGeom prst="snip1Rect">
            <a:avLst>
              <a:gd name="adj" fmla="val 959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E8C02B-E47C-3994-CECE-DE6FD6A87392}"/>
              </a:ext>
            </a:extLst>
          </p:cNvPr>
          <p:cNvSpPr/>
          <p:nvPr userDrawn="1"/>
        </p:nvSpPr>
        <p:spPr>
          <a:xfrm>
            <a:off x="5153025" y="0"/>
            <a:ext cx="7038975" cy="6477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73DE9-436F-6AA0-48FA-E3E468AAB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4" y="327026"/>
            <a:ext cx="4410075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26" name="Picture 2" descr="Engines | Cummins Inc.">
            <a:extLst>
              <a:ext uri="{FF2B5EF4-FFF2-40B4-BE49-F238E27FC236}">
                <a16:creationId xmlns:a16="http://schemas.microsoft.com/office/drawing/2014/main" id="{D77AF4B3-32B4-70FA-084A-A965C3EE7E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38174"/>
            <a:ext cx="5581650" cy="558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9DA37E-185A-9488-9C1B-44D383CA1B6B}"/>
              </a:ext>
            </a:extLst>
          </p:cNvPr>
          <p:cNvCxnSpPr>
            <a:cxnSpLocks/>
          </p:cNvCxnSpPr>
          <p:nvPr userDrawn="1"/>
        </p:nvCxnSpPr>
        <p:spPr>
          <a:xfrm>
            <a:off x="5191125" y="0"/>
            <a:ext cx="0" cy="685800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671922-3F53-1ACF-DE6D-36D1FE580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825" y="1514475"/>
            <a:ext cx="4410076" cy="5016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463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6551"/>
            <a:ext cx="10744200" cy="914400"/>
          </a:xfrm>
        </p:spPr>
        <p:txBody>
          <a:bodyPr anchor="ctr"/>
          <a:lstStyle>
            <a:lvl1pPr>
              <a:lnSpc>
                <a:spcPts val="48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703225" y="6583362"/>
            <a:ext cx="1354858" cy="244682"/>
          </a:xfrm>
          <a:prstGeom prst="rect">
            <a:avLst/>
          </a:prstGeom>
        </p:spPr>
        <p:txBody>
          <a:bodyPr vert="horz" wrap="none">
            <a:spAutoFit/>
          </a:bodyPr>
          <a:lstStyle>
            <a:lvl1pPr marL="0" indent="0" algn="r">
              <a:buNone/>
              <a:defRPr sz="11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Data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47463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62758"/>
            <a:ext cx="10972801" cy="914400"/>
          </a:xfrm>
        </p:spPr>
        <p:txBody>
          <a:bodyPr anchor="ctr"/>
          <a:lstStyle>
            <a:lvl1pPr>
              <a:lnSpc>
                <a:spcPts val="4800"/>
              </a:lnSpc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9600" y="1533525"/>
            <a:ext cx="10972801" cy="4794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 marL="457200" indent="0">
              <a:lnSpc>
                <a:spcPct val="100000"/>
              </a:lnSpc>
              <a:buNone/>
              <a:defRPr sz="18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703225" y="6583362"/>
            <a:ext cx="1354858" cy="244682"/>
          </a:xfrm>
          <a:prstGeom prst="rect">
            <a:avLst/>
          </a:prstGeom>
        </p:spPr>
        <p:txBody>
          <a:bodyPr vert="horz" wrap="none">
            <a:spAutoFit/>
          </a:bodyPr>
          <a:lstStyle>
            <a:lvl1pPr marL="0" indent="0" algn="r">
              <a:buNone/>
              <a:defRPr sz="11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Data Classification</a:t>
            </a:r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D66E3B47-E558-0175-218F-F9F0BD50D890}"/>
              </a:ext>
            </a:extLst>
          </p:cNvPr>
          <p:cNvSpPr/>
          <p:nvPr userDrawn="1"/>
        </p:nvSpPr>
        <p:spPr>
          <a:xfrm flipV="1">
            <a:off x="0" y="3367"/>
            <a:ext cx="12192000" cy="365124"/>
          </a:xfrm>
          <a:prstGeom prst="snip1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ummins Logo | Cummins Inc.">
            <a:extLst>
              <a:ext uri="{FF2B5EF4-FFF2-40B4-BE49-F238E27FC236}">
                <a16:creationId xmlns:a16="http://schemas.microsoft.com/office/drawing/2014/main" id="{2F1CDA29-DBCF-D106-CB5F-C7E835EB28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3" y="47029"/>
            <a:ext cx="293927" cy="2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AC9C8CEA-D981-A6D5-7F33-6B3EAED9CF03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09600" y="0"/>
            <a:ext cx="10972801" cy="7239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7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5"/>
            <a:ext cx="10888134" cy="914400"/>
          </a:xfrm>
        </p:spPr>
        <p:txBody>
          <a:bodyPr anchor="ctr"/>
          <a:lstStyle>
            <a:lvl1pPr>
              <a:lnSpc>
                <a:spcPts val="48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215063" y="1514475"/>
            <a:ext cx="5282670" cy="48133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2"/>
          </p:nvPr>
        </p:nvSpPr>
        <p:spPr>
          <a:xfrm>
            <a:off x="609600" y="1514475"/>
            <a:ext cx="5282670" cy="484822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703225" y="6583362"/>
            <a:ext cx="1354858" cy="244682"/>
          </a:xfrm>
          <a:prstGeom prst="rect">
            <a:avLst/>
          </a:prstGeom>
        </p:spPr>
        <p:txBody>
          <a:bodyPr vert="horz" wrap="none">
            <a:spAutoFit/>
          </a:bodyPr>
          <a:lstStyle>
            <a:lvl1pPr marL="0" indent="0" algn="r">
              <a:buNone/>
              <a:defRPr sz="11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Data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65772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/>
          <p:nvPr userDrawn="1"/>
        </p:nvSpPr>
        <p:spPr>
          <a:xfrm rot="10800000">
            <a:off x="10150548" y="6472863"/>
            <a:ext cx="2047392" cy="398263"/>
          </a:xfrm>
          <a:custGeom>
            <a:avLst/>
            <a:gdLst>
              <a:gd name="connsiteX0" fmla="*/ 0 w 1803485"/>
              <a:gd name="connsiteY0" fmla="*/ 0 h 354932"/>
              <a:gd name="connsiteX1" fmla="*/ 1803485 w 1803485"/>
              <a:gd name="connsiteY1" fmla="*/ 0 h 354932"/>
              <a:gd name="connsiteX2" fmla="*/ 1803485 w 1803485"/>
              <a:gd name="connsiteY2" fmla="*/ 354932 h 354932"/>
              <a:gd name="connsiteX3" fmla="*/ 0 w 1803485"/>
              <a:gd name="connsiteY3" fmla="*/ 354932 h 354932"/>
              <a:gd name="connsiteX4" fmla="*/ 0 w 1803485"/>
              <a:gd name="connsiteY4" fmla="*/ 0 h 354932"/>
              <a:gd name="connsiteX0" fmla="*/ 0 w 2008025"/>
              <a:gd name="connsiteY0" fmla="*/ 1 h 354933"/>
              <a:gd name="connsiteX1" fmla="*/ 2008025 w 2008025"/>
              <a:gd name="connsiteY1" fmla="*/ 0 h 354933"/>
              <a:gd name="connsiteX2" fmla="*/ 1803485 w 2008025"/>
              <a:gd name="connsiteY2" fmla="*/ 354933 h 354933"/>
              <a:gd name="connsiteX3" fmla="*/ 0 w 2008025"/>
              <a:gd name="connsiteY3" fmla="*/ 354933 h 354933"/>
              <a:gd name="connsiteX4" fmla="*/ 0 w 2008025"/>
              <a:gd name="connsiteY4" fmla="*/ 1 h 35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8025" h="354933">
                <a:moveTo>
                  <a:pt x="0" y="1"/>
                </a:moveTo>
                <a:lnTo>
                  <a:pt x="2008025" y="0"/>
                </a:lnTo>
                <a:lnTo>
                  <a:pt x="1803485" y="354933"/>
                </a:lnTo>
                <a:lnTo>
                  <a:pt x="0" y="35493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72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11574065" y="6496013"/>
            <a:ext cx="617011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685663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19BBCF-6562-0F4B-B1E4-C6BFB9DF245D}" type="slidenum">
              <a:rPr lang="en-US" sz="1200" smtClean="0">
                <a:solidFill>
                  <a:srgbClr val="FFFFFF"/>
                </a:solidFill>
              </a:rPr>
              <a:pPr/>
              <a:t>‹#›</a:t>
            </a:fld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0000"/>
          <a:stretch/>
        </p:blipFill>
        <p:spPr>
          <a:xfrm>
            <a:off x="10565109" y="6622966"/>
            <a:ext cx="765552" cy="206703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518607" y="6575350"/>
            <a:ext cx="0" cy="20968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586461" y="307975"/>
            <a:ext cx="107442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872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6" r:id="rId2"/>
    <p:sldLayoutId id="2147483665" r:id="rId3"/>
    <p:sldLayoutId id="2147483666" r:id="rId4"/>
    <p:sldLayoutId id="2147483667" r:id="rId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§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-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Courier New" charset="0"/>
        <a:buChar char="o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/>
          <p:nvPr userDrawn="1"/>
        </p:nvSpPr>
        <p:spPr>
          <a:xfrm rot="10800000">
            <a:off x="10150548" y="6472863"/>
            <a:ext cx="2047392" cy="398263"/>
          </a:xfrm>
          <a:custGeom>
            <a:avLst/>
            <a:gdLst>
              <a:gd name="connsiteX0" fmla="*/ 0 w 1803485"/>
              <a:gd name="connsiteY0" fmla="*/ 0 h 354932"/>
              <a:gd name="connsiteX1" fmla="*/ 1803485 w 1803485"/>
              <a:gd name="connsiteY1" fmla="*/ 0 h 354932"/>
              <a:gd name="connsiteX2" fmla="*/ 1803485 w 1803485"/>
              <a:gd name="connsiteY2" fmla="*/ 354932 h 354932"/>
              <a:gd name="connsiteX3" fmla="*/ 0 w 1803485"/>
              <a:gd name="connsiteY3" fmla="*/ 354932 h 354932"/>
              <a:gd name="connsiteX4" fmla="*/ 0 w 1803485"/>
              <a:gd name="connsiteY4" fmla="*/ 0 h 354932"/>
              <a:gd name="connsiteX0" fmla="*/ 0 w 2008025"/>
              <a:gd name="connsiteY0" fmla="*/ 1 h 354933"/>
              <a:gd name="connsiteX1" fmla="*/ 2008025 w 2008025"/>
              <a:gd name="connsiteY1" fmla="*/ 0 h 354933"/>
              <a:gd name="connsiteX2" fmla="*/ 1803485 w 2008025"/>
              <a:gd name="connsiteY2" fmla="*/ 354933 h 354933"/>
              <a:gd name="connsiteX3" fmla="*/ 0 w 2008025"/>
              <a:gd name="connsiteY3" fmla="*/ 354933 h 354933"/>
              <a:gd name="connsiteX4" fmla="*/ 0 w 2008025"/>
              <a:gd name="connsiteY4" fmla="*/ 1 h 35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8025" h="354933">
                <a:moveTo>
                  <a:pt x="0" y="1"/>
                </a:moveTo>
                <a:lnTo>
                  <a:pt x="2008025" y="0"/>
                </a:lnTo>
                <a:lnTo>
                  <a:pt x="1803485" y="354933"/>
                </a:lnTo>
                <a:lnTo>
                  <a:pt x="0" y="35493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72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11574065" y="6496013"/>
            <a:ext cx="617011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685663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19BBCF-6562-0F4B-B1E4-C6BFB9DF245D}" type="slidenum">
              <a:rPr lang="en-US" sz="1200" smtClean="0">
                <a:solidFill>
                  <a:srgbClr val="FFFFFF"/>
                </a:solidFill>
              </a:rPr>
              <a:pPr/>
              <a:t>‹#›</a:t>
            </a:fld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0000"/>
          <a:stretch/>
        </p:blipFill>
        <p:spPr>
          <a:xfrm>
            <a:off x="10565109" y="6622966"/>
            <a:ext cx="765552" cy="206703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518607" y="6575350"/>
            <a:ext cx="0" cy="20968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42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87295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§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-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Courier New" charset="0"/>
        <a:buChar char="o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connect.cummins.com/iumpranalysistool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connect.cummins.com/iumpranalysistool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hyperlink" Target="https://rconnect.cummins.com/iumpranalysistool/" TargetMode="External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25.svg"/><Relationship Id="rId10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rconnect.cummins.com/iumpranalysistool/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connect.cummins.com/iumpranalysistool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connect.cummins.com/iumpranalysistool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hyperlink" Target="https://rconnect.cummins.com/iumpranalysistool/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rconnect.cummins.com/iumpranalysistool/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connect.cummins.com/iumpranalysistool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connect.cummins.com/iumpranalysistool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4" Type="http://schemas.openxmlformats.org/officeDocument/2006/relationships/image" Target="../media/image58.jpeg"/><Relationship Id="rId9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connect.cummins.com/iumpranalysistoo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connect.cummins.com/iumpranalysistool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rconnect.cummins.com/iumpranalysistool/" TargetMode="External"/><Relationship Id="rId7" Type="http://schemas.openxmlformats.org/officeDocument/2006/relationships/image" Target="../media/image6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connect.cummins.com/iumpranalysistool/" TargetMode="External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connect.cummins.com/iumpranalysistool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connect.cummins.com/iumpranalysistool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hyperlink" Target="https://rconnect.cummins.com/iumpranalysistool/" TargetMode="External"/><Relationship Id="rId21" Type="http://schemas.openxmlformats.org/officeDocument/2006/relationships/image" Target="../media/image56.jpeg"/><Relationship Id="rId7" Type="http://schemas.openxmlformats.org/officeDocument/2006/relationships/image" Target="../media/image22.png"/><Relationship Id="rId12" Type="http://schemas.openxmlformats.org/officeDocument/2006/relationships/image" Target="../media/image40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82.jp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38.png"/><Relationship Id="rId5" Type="http://schemas.openxmlformats.org/officeDocument/2006/relationships/image" Target="../media/image20.png"/><Relationship Id="rId15" Type="http://schemas.openxmlformats.org/officeDocument/2006/relationships/image" Target="../media/image81.png"/><Relationship Id="rId10" Type="http://schemas.openxmlformats.org/officeDocument/2006/relationships/image" Target="../media/image25.svg"/><Relationship Id="rId19" Type="http://schemas.openxmlformats.org/officeDocument/2006/relationships/image" Target="../media/image8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8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connect.cummins.com/iumpranalysistool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connect.cummins.com/iumpranalysistool/" TargetMode="External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connect.cummins.com/iumpranalysistoo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rconnect.cummins.com/iumpranalysistool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connect.cummins.com/iumpranalysistool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connect.cummins.com/iumpranalysistool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rconnect.cummins.com/iumpranalysistool/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connect.cummins.com/iumpranalysistool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rconnect.cummins.com/iumpranalysistool/" TargetMode="External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4EEA-DB00-79CD-CAAD-6C108741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" y="1299543"/>
            <a:ext cx="11236503" cy="5144969"/>
          </a:xfrm>
        </p:spPr>
        <p:txBody>
          <a:bodyPr>
            <a:norm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A9BD9-11E8-E2DA-02DE-3A92FD384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093" y="6583362"/>
            <a:ext cx="570990" cy="24468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BD5F-4327-C085-F254-7BFD3AC4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0" y="413487"/>
            <a:ext cx="11710465" cy="6658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IUMPR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D049-DCA2-89A7-15DF-5019A5CFFF94}"/>
              </a:ext>
            </a:extLst>
          </p:cNvPr>
          <p:cNvSpPr txBox="1"/>
          <p:nvPr/>
        </p:nvSpPr>
        <p:spPr>
          <a:xfrm>
            <a:off x="4417017" y="6561579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000" b="0" i="0" dirty="0">
                <a:solidFill>
                  <a:srgbClr val="B3B3B3"/>
                </a:solidFill>
                <a:effectLst/>
                <a:highlight>
                  <a:srgbClr val="000000"/>
                </a:highlight>
                <a:latin typeface="HelveticaNeue"/>
              </a:rPr>
              <a:t>© 2024 Cummins Inc., All rights reserved.</a:t>
            </a:r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9F415-3D65-418A-1A0A-EE2C42E7C638}"/>
              </a:ext>
            </a:extLst>
          </p:cNvPr>
          <p:cNvSpPr txBox="1"/>
          <p:nvPr/>
        </p:nvSpPr>
        <p:spPr>
          <a:xfrm>
            <a:off x="654120" y="851621"/>
            <a:ext cx="1057553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Partnering with Posit for Progress on Environmental Stewardship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0EA4C-8579-F704-1F11-819DA58768BD}"/>
              </a:ext>
            </a:extLst>
          </p:cNvPr>
          <p:cNvSpPr txBox="1"/>
          <p:nvPr/>
        </p:nvSpPr>
        <p:spPr>
          <a:xfrm>
            <a:off x="808233" y="4088139"/>
            <a:ext cx="10575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Saumiitha Leelakrishnan</a:t>
            </a:r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63C98-61D5-90FD-8A2B-062AB1E218F7}"/>
              </a:ext>
            </a:extLst>
          </p:cNvPr>
          <p:cNvSpPr txBox="1"/>
          <p:nvPr/>
        </p:nvSpPr>
        <p:spPr>
          <a:xfrm>
            <a:off x="808233" y="4801993"/>
            <a:ext cx="105755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Technical Specialist – Global Emissions Center of Excellence, Cummins </a:t>
            </a:r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66DB70-6D51-427B-FA48-3682E29047F3}"/>
              </a:ext>
            </a:extLst>
          </p:cNvPr>
          <p:cNvSpPr txBox="1"/>
          <p:nvPr/>
        </p:nvSpPr>
        <p:spPr>
          <a:xfrm>
            <a:off x="808233" y="5889333"/>
            <a:ext cx="10575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Posit Conf : Aug 12 – 14 ‘24</a:t>
            </a:r>
            <a:endParaRPr lang="en-US" sz="3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059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4EEA-DB00-79CD-CAAD-6C108741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" y="1299543"/>
            <a:ext cx="11236503" cy="5144969"/>
          </a:xfrm>
        </p:spPr>
        <p:txBody>
          <a:bodyPr>
            <a:norm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A9BD9-11E8-E2DA-02DE-3A92FD384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094" y="6583362"/>
            <a:ext cx="570989" cy="24468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BD5F-4327-C085-F254-7BFD3AC4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0" y="413487"/>
            <a:ext cx="11710465" cy="6658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IUMPR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D049-DCA2-89A7-15DF-5019A5CFFF94}"/>
              </a:ext>
            </a:extLst>
          </p:cNvPr>
          <p:cNvSpPr txBox="1"/>
          <p:nvPr/>
        </p:nvSpPr>
        <p:spPr>
          <a:xfrm>
            <a:off x="358197" y="6543706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 IUMPR – In –Use Monitoring Performance Ratio </a:t>
            </a: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E9A07-6377-34B0-E918-E39CAA4EFC9D}"/>
              </a:ext>
            </a:extLst>
          </p:cNvPr>
          <p:cNvSpPr txBox="1"/>
          <p:nvPr/>
        </p:nvSpPr>
        <p:spPr>
          <a:xfrm>
            <a:off x="654120" y="851621"/>
            <a:ext cx="10575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WHY DID WE USE ETL (Extract, Transform, Load) ?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9BBA9-9DA8-2828-58CA-EA4EE0E451C8}"/>
              </a:ext>
            </a:extLst>
          </p:cNvPr>
          <p:cNvSpPr txBox="1"/>
          <p:nvPr/>
        </p:nvSpPr>
        <p:spPr>
          <a:xfrm>
            <a:off x="1831006" y="3263346"/>
            <a:ext cx="63963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Cleaning &amp; Enrichment</a:t>
            </a:r>
            <a:endParaRPr lang="en-US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CD5C83-3ECE-B4BA-6B01-9005C786C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781" y="1975762"/>
            <a:ext cx="1366505" cy="13665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7CCC83-1C41-ADE2-D8FF-B83826383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709" y="3562445"/>
            <a:ext cx="1759568" cy="1759568"/>
          </a:xfrm>
          <a:prstGeom prst="rect">
            <a:avLst/>
          </a:prstGeom>
          <a:solidFill>
            <a:schemeClr val="bg2"/>
          </a:solidFill>
          <a:ln>
            <a:solidFill>
              <a:srgbClr val="D69B59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F5D3A8-724C-9AA3-6884-BCAFF3096A65}"/>
              </a:ext>
            </a:extLst>
          </p:cNvPr>
          <p:cNvSpPr txBox="1"/>
          <p:nvPr/>
        </p:nvSpPr>
        <p:spPr>
          <a:xfrm>
            <a:off x="4417017" y="6561579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000" b="0" i="0" dirty="0">
                <a:solidFill>
                  <a:srgbClr val="B3B3B3"/>
                </a:solidFill>
                <a:effectLst/>
                <a:highlight>
                  <a:srgbClr val="000000"/>
                </a:highlight>
                <a:latin typeface="HelveticaNeue"/>
              </a:rPr>
              <a:t>© 2024 Cummins Inc., All rights reserved.</a:t>
            </a:r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73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4EEA-DB00-79CD-CAAD-6C108741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" y="1299543"/>
            <a:ext cx="11236503" cy="5144969"/>
          </a:xfrm>
        </p:spPr>
        <p:txBody>
          <a:bodyPr>
            <a:norm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A9BD9-11E8-E2DA-02DE-3A92FD384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094" y="6583362"/>
            <a:ext cx="570989" cy="24468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BD5F-4327-C085-F254-7BFD3AC4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0" y="413487"/>
            <a:ext cx="11710465" cy="6658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IUMPR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D049-DCA2-89A7-15DF-5019A5CFFF94}"/>
              </a:ext>
            </a:extLst>
          </p:cNvPr>
          <p:cNvSpPr txBox="1"/>
          <p:nvPr/>
        </p:nvSpPr>
        <p:spPr>
          <a:xfrm>
            <a:off x="358197" y="6543706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 IUMPR – In –Use Monitoring Performance Ratio </a:t>
            </a: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Graphic 13" descr="Syncing cloud with solid fill">
            <a:extLst>
              <a:ext uri="{FF2B5EF4-FFF2-40B4-BE49-F238E27FC236}">
                <a16:creationId xmlns:a16="http://schemas.microsoft.com/office/drawing/2014/main" id="{D5F54012-D405-6F8F-7814-13D086EB9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3836" y="1925779"/>
            <a:ext cx="1503221" cy="1503221"/>
          </a:xfrm>
          <a:prstGeom prst="rect">
            <a:avLst/>
          </a:prstGeom>
        </p:spPr>
      </p:pic>
      <p:pic>
        <p:nvPicPr>
          <p:cNvPr id="16" name="Graphic 15" descr="Dump truck with solid fill">
            <a:extLst>
              <a:ext uri="{FF2B5EF4-FFF2-40B4-BE49-F238E27FC236}">
                <a16:creationId xmlns:a16="http://schemas.microsoft.com/office/drawing/2014/main" id="{E58E9F77-A2FB-320D-64EF-154DBD3273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620" y="1963958"/>
            <a:ext cx="1604481" cy="1604481"/>
          </a:xfrm>
          <a:prstGeom prst="rect">
            <a:avLst/>
          </a:prstGeom>
        </p:spPr>
      </p:pic>
      <p:pic>
        <p:nvPicPr>
          <p:cNvPr id="19" name="Graphic 18" descr="Arrow Right with solid fill">
            <a:extLst>
              <a:ext uri="{FF2B5EF4-FFF2-40B4-BE49-F238E27FC236}">
                <a16:creationId xmlns:a16="http://schemas.microsoft.com/office/drawing/2014/main" id="{20E7CB69-6941-19F8-5202-DD9F46C861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6447" y="2308997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E1D07CF-36D4-FE1F-0E22-D4D6AD6D6911}"/>
              </a:ext>
            </a:extLst>
          </p:cNvPr>
          <p:cNvSpPr txBox="1"/>
          <p:nvPr/>
        </p:nvSpPr>
        <p:spPr>
          <a:xfrm>
            <a:off x="513635" y="772514"/>
            <a:ext cx="8290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Read from Delta Lake</a:t>
            </a:r>
            <a:endParaRPr lang="en-US" sz="3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52F159-AF29-8609-E04B-FA80B163A5A8}"/>
              </a:ext>
            </a:extLst>
          </p:cNvPr>
          <p:cNvSpPr txBox="1"/>
          <p:nvPr/>
        </p:nvSpPr>
        <p:spPr>
          <a:xfrm>
            <a:off x="7413161" y="4803179"/>
            <a:ext cx="2782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nsolas" panose="020B0609020204030204" pitchFamily="49" charset="0"/>
                <a:cs typeface="Calibri" panose="020F0502020204030204" pitchFamily="34" charset="0"/>
              </a:rPr>
              <a:t>pyodbc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C775A6-5233-9D25-90EF-FAF1E4714410}"/>
              </a:ext>
            </a:extLst>
          </p:cNvPr>
          <p:cNvSpPr txBox="1"/>
          <p:nvPr/>
        </p:nvSpPr>
        <p:spPr>
          <a:xfrm>
            <a:off x="6899358" y="5425593"/>
            <a:ext cx="2782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accent4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numpy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66BCD4-03FE-9CE1-9E5E-6EDE88FB2F2B}"/>
              </a:ext>
            </a:extLst>
          </p:cNvPr>
          <p:cNvSpPr txBox="1"/>
          <p:nvPr/>
        </p:nvSpPr>
        <p:spPr>
          <a:xfrm>
            <a:off x="8055635" y="5425593"/>
            <a:ext cx="2782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nsolas" panose="020B0609020204030204" pitchFamily="49" charset="0"/>
                <a:cs typeface="Calibri" panose="020F0502020204030204" pitchFamily="34" charset="0"/>
              </a:rPr>
              <a:t>Pandas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06A48B-0BD1-75A8-28E7-A95D3E22F7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8961" y="1975857"/>
            <a:ext cx="1334341" cy="1580681"/>
          </a:xfrm>
          <a:prstGeom prst="rect">
            <a:avLst/>
          </a:prstGeom>
        </p:spPr>
      </p:pic>
      <p:pic>
        <p:nvPicPr>
          <p:cNvPr id="11" name="Graphic 10" descr="Arrow Right with solid fill">
            <a:extLst>
              <a:ext uri="{FF2B5EF4-FFF2-40B4-BE49-F238E27FC236}">
                <a16:creationId xmlns:a16="http://schemas.microsoft.com/office/drawing/2014/main" id="{4A744F07-33C8-3E9F-487E-E90101497E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60510" y="2332742"/>
            <a:ext cx="914400" cy="914400"/>
          </a:xfrm>
          <a:prstGeom prst="rect">
            <a:avLst/>
          </a:prstGeom>
        </p:spPr>
      </p:pic>
      <p:pic>
        <p:nvPicPr>
          <p:cNvPr id="5124" name="Picture 4" descr="Sql server - Free seo and web icons">
            <a:extLst>
              <a:ext uri="{FF2B5EF4-FFF2-40B4-BE49-F238E27FC236}">
                <a16:creationId xmlns:a16="http://schemas.microsoft.com/office/drawing/2014/main" id="{8FBB3843-004A-5E78-11A0-5FAB040B9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168" y="1872804"/>
            <a:ext cx="1737613" cy="173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58152F-8D30-7FD7-9184-2539D488807E}"/>
              </a:ext>
            </a:extLst>
          </p:cNvPr>
          <p:cNvCxnSpPr>
            <a:cxnSpLocks/>
          </p:cNvCxnSpPr>
          <p:nvPr/>
        </p:nvCxnSpPr>
        <p:spPr>
          <a:xfrm flipV="1">
            <a:off x="5897506" y="3606135"/>
            <a:ext cx="0" cy="499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B45E6243-067B-A0D9-C31D-1D1053855978}"/>
              </a:ext>
            </a:extLst>
          </p:cNvPr>
          <p:cNvCxnSpPr>
            <a:cxnSpLocks/>
          </p:cNvCxnSpPr>
          <p:nvPr/>
        </p:nvCxnSpPr>
        <p:spPr>
          <a:xfrm>
            <a:off x="3534036" y="3100232"/>
            <a:ext cx="2433279" cy="1005082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F224BFB-E8D1-667A-DA99-41934F9833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86593" y="3429000"/>
            <a:ext cx="982772" cy="963873"/>
          </a:xfrm>
          <a:prstGeom prst="rect">
            <a:avLst/>
          </a:prstGeom>
        </p:spPr>
      </p:pic>
      <p:pic>
        <p:nvPicPr>
          <p:cNvPr id="1026" name="Picture 2" descr="PySpark :: The Examples Book">
            <a:extLst>
              <a:ext uri="{FF2B5EF4-FFF2-40B4-BE49-F238E27FC236}">
                <a16:creationId xmlns:a16="http://schemas.microsoft.com/office/drawing/2014/main" id="{558C90E4-C741-8A70-56B0-6A1D00D65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215" y="3165714"/>
            <a:ext cx="1936989" cy="108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AA96FA-3CA7-9284-EE57-39B4C7DB214C}"/>
              </a:ext>
            </a:extLst>
          </p:cNvPr>
          <p:cNvSpPr txBox="1"/>
          <p:nvPr/>
        </p:nvSpPr>
        <p:spPr>
          <a:xfrm>
            <a:off x="4417017" y="6561579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000" b="0" i="0" dirty="0">
                <a:solidFill>
                  <a:srgbClr val="B3B3B3"/>
                </a:solidFill>
                <a:effectLst/>
                <a:highlight>
                  <a:srgbClr val="000000"/>
                </a:highlight>
                <a:latin typeface="HelveticaNeue"/>
              </a:rPr>
              <a:t>© 2024 Cummins Inc., All rights reserved.</a:t>
            </a:r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D30F4-338E-2684-480E-E99AEE02FC23}"/>
              </a:ext>
            </a:extLst>
          </p:cNvPr>
          <p:cNvSpPr txBox="1"/>
          <p:nvPr/>
        </p:nvSpPr>
        <p:spPr>
          <a:xfrm>
            <a:off x="7200895" y="5959086"/>
            <a:ext cx="2782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accent4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SQLAlchemy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99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4EEA-DB00-79CD-CAAD-6C108741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" y="1299543"/>
            <a:ext cx="11236503" cy="5144969"/>
          </a:xfrm>
        </p:spPr>
        <p:txBody>
          <a:bodyPr>
            <a:norm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A9BD9-11E8-E2DA-02DE-3A92FD384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094" y="6583362"/>
            <a:ext cx="570989" cy="24468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BD5F-4327-C085-F254-7BFD3AC4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0" y="413487"/>
            <a:ext cx="11710465" cy="6658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IUMPR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D049-DCA2-89A7-15DF-5019A5CFFF94}"/>
              </a:ext>
            </a:extLst>
          </p:cNvPr>
          <p:cNvSpPr txBox="1"/>
          <p:nvPr/>
        </p:nvSpPr>
        <p:spPr>
          <a:xfrm>
            <a:off x="358197" y="6543706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 IUMPR – In –Use Monitoring Performance Ratio </a:t>
            </a: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E9A07-6377-34B0-E918-E39CAA4EFC9D}"/>
              </a:ext>
            </a:extLst>
          </p:cNvPr>
          <p:cNvSpPr txBox="1"/>
          <p:nvPr/>
        </p:nvSpPr>
        <p:spPr>
          <a:xfrm>
            <a:off x="654120" y="851621"/>
            <a:ext cx="10575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WHY DID WE BRING DATA TO SQL?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9BBA9-9DA8-2828-58CA-EA4EE0E451C8}"/>
              </a:ext>
            </a:extLst>
          </p:cNvPr>
          <p:cNvSpPr txBox="1"/>
          <p:nvPr/>
        </p:nvSpPr>
        <p:spPr>
          <a:xfrm>
            <a:off x="1874327" y="2541949"/>
            <a:ext cx="63963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Relational Data</a:t>
            </a:r>
            <a:endParaRPr lang="en-US" sz="400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ED8D98F-AA56-684E-5EAB-82E6438303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8806114"/>
              </p:ext>
            </p:extLst>
          </p:nvPr>
        </p:nvGraphicFramePr>
        <p:xfrm>
          <a:off x="7399656" y="1299543"/>
          <a:ext cx="4610834" cy="4838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9D896F9-F696-6D38-9F82-BCBFA04C8B7E}"/>
              </a:ext>
            </a:extLst>
          </p:cNvPr>
          <p:cNvSpPr txBox="1"/>
          <p:nvPr/>
        </p:nvSpPr>
        <p:spPr>
          <a:xfrm>
            <a:off x="4417017" y="6561579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000" b="0" i="0" dirty="0">
                <a:solidFill>
                  <a:srgbClr val="B3B3B3"/>
                </a:solidFill>
                <a:effectLst/>
                <a:highlight>
                  <a:srgbClr val="000000"/>
                </a:highlight>
                <a:latin typeface="HelveticaNeue"/>
              </a:rPr>
              <a:t>© 2024 Cummins Inc., All rights reserved.</a:t>
            </a:r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64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8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4EEA-DB00-79CD-CAAD-6C108741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" y="1299543"/>
            <a:ext cx="11236503" cy="5144969"/>
          </a:xfrm>
        </p:spPr>
        <p:txBody>
          <a:bodyPr>
            <a:norm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A9BD9-11E8-E2DA-02DE-3A92FD384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094" y="6583362"/>
            <a:ext cx="570989" cy="24468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BD5F-4327-C085-F254-7BFD3AC4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0" y="413487"/>
            <a:ext cx="11710465" cy="6658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IUMPR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D049-DCA2-89A7-15DF-5019A5CFFF94}"/>
              </a:ext>
            </a:extLst>
          </p:cNvPr>
          <p:cNvSpPr txBox="1"/>
          <p:nvPr/>
        </p:nvSpPr>
        <p:spPr>
          <a:xfrm>
            <a:off x="358197" y="6543706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 IUMPR – In –Use Monitoring Performance Ratio </a:t>
            </a: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F48AC-1507-B581-3C44-BC6A7936D058}"/>
              </a:ext>
            </a:extLst>
          </p:cNvPr>
          <p:cNvSpPr txBox="1"/>
          <p:nvPr/>
        </p:nvSpPr>
        <p:spPr>
          <a:xfrm>
            <a:off x="8567231" y="1161521"/>
            <a:ext cx="27820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STEP 2 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99958-3A12-9C7C-1A63-56E0C82292D1}"/>
              </a:ext>
            </a:extLst>
          </p:cNvPr>
          <p:cNvSpPr txBox="1"/>
          <p:nvPr/>
        </p:nvSpPr>
        <p:spPr>
          <a:xfrm>
            <a:off x="5897367" y="2089585"/>
            <a:ext cx="6467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YOUR NEEDS AS A COMPASS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EB49F4-8E8C-217C-8B6E-630F364DB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83" y="559086"/>
            <a:ext cx="4876800" cy="487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A6DCA0-0EDD-5CCA-C944-19007B9E52D7}"/>
              </a:ext>
            </a:extLst>
          </p:cNvPr>
          <p:cNvSpPr txBox="1"/>
          <p:nvPr/>
        </p:nvSpPr>
        <p:spPr>
          <a:xfrm>
            <a:off x="4417017" y="6561579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000" b="0" i="0" dirty="0">
                <a:solidFill>
                  <a:srgbClr val="B3B3B3"/>
                </a:solidFill>
                <a:effectLst/>
                <a:highlight>
                  <a:srgbClr val="000000"/>
                </a:highlight>
                <a:latin typeface="HelveticaNeue"/>
              </a:rPr>
              <a:t>© 2024 Cummins Inc., All rights reserved.</a:t>
            </a:r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258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4EEA-DB00-79CD-CAAD-6C108741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" y="1299543"/>
            <a:ext cx="11236503" cy="5144969"/>
          </a:xfrm>
        </p:spPr>
        <p:txBody>
          <a:bodyPr>
            <a:norm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A9BD9-11E8-E2DA-02DE-3A92FD384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094" y="6583362"/>
            <a:ext cx="570989" cy="24468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BD5F-4327-C085-F254-7BFD3AC4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0" y="413487"/>
            <a:ext cx="11710465" cy="6658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IUMPR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D049-DCA2-89A7-15DF-5019A5CFFF94}"/>
              </a:ext>
            </a:extLst>
          </p:cNvPr>
          <p:cNvSpPr txBox="1"/>
          <p:nvPr/>
        </p:nvSpPr>
        <p:spPr>
          <a:xfrm>
            <a:off x="358197" y="6543706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 IUMPR – In –Use Monitoring Performance Ratio </a:t>
            </a: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E9A07-6377-34B0-E918-E39CAA4EFC9D}"/>
              </a:ext>
            </a:extLst>
          </p:cNvPr>
          <p:cNvSpPr txBox="1"/>
          <p:nvPr/>
        </p:nvSpPr>
        <p:spPr>
          <a:xfrm>
            <a:off x="654120" y="851621"/>
            <a:ext cx="10575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WHAT WERE THE NEEDS?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9BBA9-9DA8-2828-58CA-EA4EE0E451C8}"/>
              </a:ext>
            </a:extLst>
          </p:cNvPr>
          <p:cNvSpPr txBox="1"/>
          <p:nvPr/>
        </p:nvSpPr>
        <p:spPr>
          <a:xfrm>
            <a:off x="980477" y="4206363"/>
            <a:ext cx="31600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Interactively Explore &amp; Communicate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797DD-EBE1-D6B0-81DE-C058BC4971F5}"/>
              </a:ext>
            </a:extLst>
          </p:cNvPr>
          <p:cNvSpPr txBox="1"/>
          <p:nvPr/>
        </p:nvSpPr>
        <p:spPr>
          <a:xfrm>
            <a:off x="8051515" y="3872027"/>
            <a:ext cx="342845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Predictive Modelling to identify Duty Cycle &amp; Application</a:t>
            </a:r>
            <a:endParaRPr lang="en-US" sz="3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309394-BCE3-95B2-FBC7-03EF8419D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068" y="2125767"/>
            <a:ext cx="1426877" cy="14268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13E1F4-F8E8-A6FB-6B7A-6968A1E36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2673" y="2125766"/>
            <a:ext cx="1426877" cy="14268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2F07D8-5D45-0573-6940-567B593C3B4F}"/>
              </a:ext>
            </a:extLst>
          </p:cNvPr>
          <p:cNvSpPr txBox="1"/>
          <p:nvPr/>
        </p:nvSpPr>
        <p:spPr>
          <a:xfrm>
            <a:off x="4417017" y="6561579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000" b="0" i="0" dirty="0">
                <a:solidFill>
                  <a:srgbClr val="B3B3B3"/>
                </a:solidFill>
                <a:effectLst/>
                <a:highlight>
                  <a:srgbClr val="000000"/>
                </a:highlight>
                <a:latin typeface="HelveticaNeue"/>
              </a:rPr>
              <a:t>© 2024 Cummins Inc., All rights reserved.</a:t>
            </a:r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1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4EEA-DB00-79CD-CAAD-6C108741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" y="1299543"/>
            <a:ext cx="11236503" cy="5144969"/>
          </a:xfrm>
        </p:spPr>
        <p:txBody>
          <a:bodyPr>
            <a:norm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A9BD9-11E8-E2DA-02DE-3A92FD384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094" y="6583362"/>
            <a:ext cx="570989" cy="24468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BD5F-4327-C085-F254-7BFD3AC4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0" y="413487"/>
            <a:ext cx="11710465" cy="6658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IUMPR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D049-DCA2-89A7-15DF-5019A5CFFF94}"/>
              </a:ext>
            </a:extLst>
          </p:cNvPr>
          <p:cNvSpPr txBox="1"/>
          <p:nvPr/>
        </p:nvSpPr>
        <p:spPr>
          <a:xfrm>
            <a:off x="358197" y="6543706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 IUMPR – In –Use Monitoring Performance Ratio </a:t>
            </a: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A00ED-F7E3-4E43-5426-615D37E3B159}"/>
              </a:ext>
            </a:extLst>
          </p:cNvPr>
          <p:cNvSpPr txBox="1"/>
          <p:nvPr/>
        </p:nvSpPr>
        <p:spPr>
          <a:xfrm>
            <a:off x="2260315" y="814859"/>
            <a:ext cx="6979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Choice of </a:t>
            </a:r>
            <a:r>
              <a:rPr lang="en-US" sz="36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 Shiny </a:t>
            </a:r>
            <a:r>
              <a:rPr lang="en-US" sz="36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Application</a:t>
            </a:r>
            <a:endParaRPr lang="en-US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802026-BE88-0974-0922-15BF66FD5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19" y="3017001"/>
            <a:ext cx="1237696" cy="123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2D1759-8F7D-BC7D-8310-42BE47818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205" y="3017001"/>
            <a:ext cx="1237696" cy="12376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7ED95F-C7BB-A896-2D41-DCA67D1EAF1F}"/>
              </a:ext>
            </a:extLst>
          </p:cNvPr>
          <p:cNvSpPr txBox="1"/>
          <p:nvPr/>
        </p:nvSpPr>
        <p:spPr>
          <a:xfrm>
            <a:off x="516616" y="4496220"/>
            <a:ext cx="26703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Highlight Applications</a:t>
            </a:r>
            <a:endParaRPr 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20D5A5-0D3C-F8AC-18B7-B712D86DCBB9}"/>
              </a:ext>
            </a:extLst>
          </p:cNvPr>
          <p:cNvSpPr txBox="1"/>
          <p:nvPr/>
        </p:nvSpPr>
        <p:spPr>
          <a:xfrm>
            <a:off x="3721020" y="4496220"/>
            <a:ext cx="26703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Population Distribution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B1772C-710A-3E9D-0177-9DE4F6D05CFD}"/>
              </a:ext>
            </a:extLst>
          </p:cNvPr>
          <p:cNvSpPr txBox="1"/>
          <p:nvPr/>
        </p:nvSpPr>
        <p:spPr>
          <a:xfrm>
            <a:off x="6684712" y="4449767"/>
            <a:ext cx="23051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Interactive  visualization</a:t>
            </a:r>
            <a:endParaRPr lang="en-US" sz="3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B0E56B-A8D1-CCBB-F4D5-9F3DDEAB8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2074" y="3267146"/>
            <a:ext cx="904120" cy="9041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AAF5D6-A988-105A-FD15-0EB006576D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122" y="2920714"/>
            <a:ext cx="1237696" cy="12376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C0144E-C0A8-5740-6BFC-6D72332DCB68}"/>
              </a:ext>
            </a:extLst>
          </p:cNvPr>
          <p:cNvSpPr txBox="1"/>
          <p:nvPr/>
        </p:nvSpPr>
        <p:spPr>
          <a:xfrm>
            <a:off x="10058083" y="4481239"/>
            <a:ext cx="221270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Workable  Export</a:t>
            </a:r>
            <a:endParaRPr lang="en-US" sz="3200" dirty="0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6D218413-484B-E869-0491-25E6ACB2E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887" y="669983"/>
            <a:ext cx="1267431" cy="98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B42B1B-9304-3CF3-62FE-4B3C03F63349}"/>
              </a:ext>
            </a:extLst>
          </p:cNvPr>
          <p:cNvSpPr txBox="1"/>
          <p:nvPr/>
        </p:nvSpPr>
        <p:spPr>
          <a:xfrm>
            <a:off x="4417017" y="6561579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000" b="0" i="0" dirty="0">
                <a:solidFill>
                  <a:srgbClr val="B3B3B3"/>
                </a:solidFill>
                <a:effectLst/>
                <a:highlight>
                  <a:srgbClr val="000000"/>
                </a:highlight>
                <a:latin typeface="HelveticaNeue"/>
              </a:rPr>
              <a:t>© 2024 Cummins Inc., All rights reserved.</a:t>
            </a:r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00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4EEA-DB00-79CD-CAAD-6C108741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2792" y="994182"/>
            <a:ext cx="11236503" cy="5144969"/>
          </a:xfrm>
        </p:spPr>
        <p:txBody>
          <a:bodyPr>
            <a:norm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A9BD9-11E8-E2DA-02DE-3A92FD384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094" y="6583362"/>
            <a:ext cx="570989" cy="24468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BD5F-4327-C085-F254-7BFD3AC4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0" y="413487"/>
            <a:ext cx="11710465" cy="6658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IUMPR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D049-DCA2-89A7-15DF-5019A5CFFF94}"/>
              </a:ext>
            </a:extLst>
          </p:cNvPr>
          <p:cNvSpPr txBox="1"/>
          <p:nvPr/>
        </p:nvSpPr>
        <p:spPr>
          <a:xfrm>
            <a:off x="358197" y="6543706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 IUMPR – In –Use Monitoring Performance Ratio </a:t>
            </a: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F48AC-1507-B581-3C44-BC6A7936D058}"/>
              </a:ext>
            </a:extLst>
          </p:cNvPr>
          <p:cNvSpPr txBox="1"/>
          <p:nvPr/>
        </p:nvSpPr>
        <p:spPr>
          <a:xfrm>
            <a:off x="1233910" y="2555777"/>
            <a:ext cx="356182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Delve Deeper!</a:t>
            </a:r>
          </a:p>
          <a:p>
            <a:r>
              <a:rPr lang="en-US" sz="40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Making your analyses not just informative but </a:t>
            </a:r>
            <a:r>
              <a:rPr lang="en-US" sz="40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truly immersive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99958-3A12-9C7C-1A63-56E0C82292D1}"/>
              </a:ext>
            </a:extLst>
          </p:cNvPr>
          <p:cNvSpPr txBox="1"/>
          <p:nvPr/>
        </p:nvSpPr>
        <p:spPr>
          <a:xfrm>
            <a:off x="703615" y="1079365"/>
            <a:ext cx="6467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DID WE BOOST?</a:t>
            </a:r>
            <a:endParaRPr lang="en-US" sz="36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6B6028A-3144-9229-3F4B-71E5D3494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455" y="1852280"/>
            <a:ext cx="1567827" cy="18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idyverse - Wikipedia">
            <a:extLst>
              <a:ext uri="{FF2B5EF4-FFF2-40B4-BE49-F238E27FC236}">
                <a16:creationId xmlns:a16="http://schemas.microsoft.com/office/drawing/2014/main" id="{B5F8F7E2-CD52-29F2-7EBE-E3422FD44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781" y="1660060"/>
            <a:ext cx="1416712" cy="136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18D22D7-D38F-4AA9-BB72-E7556CA78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191" y="3231952"/>
            <a:ext cx="1421180" cy="164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9E667EB0-764C-C010-1E5B-9B73D044D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50" y="3315851"/>
            <a:ext cx="1566391" cy="180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2">
            <a:extLst>
              <a:ext uri="{FF2B5EF4-FFF2-40B4-BE49-F238E27FC236}">
                <a16:creationId xmlns:a16="http://schemas.microsoft.com/office/drawing/2014/main" id="{91848E0D-08CD-0988-D5C6-C72D46ED8E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2302" y="4683854"/>
            <a:ext cx="217597" cy="21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62" name="Picture 18" descr="Scale Functions for Visualization • scales">
            <a:extLst>
              <a:ext uri="{FF2B5EF4-FFF2-40B4-BE49-F238E27FC236}">
                <a16:creationId xmlns:a16="http://schemas.microsoft.com/office/drawing/2014/main" id="{AF560D26-CDA9-E0DE-5FE6-56A00FB53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512" y="3067511"/>
            <a:ext cx="1401725" cy="161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ggplot2 - Wikipedia">
            <a:extLst>
              <a:ext uri="{FF2B5EF4-FFF2-40B4-BE49-F238E27FC236}">
                <a16:creationId xmlns:a16="http://schemas.microsoft.com/office/drawing/2014/main" id="{D5E5CA92-5261-4B8D-E288-E53971A03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331" y="4816190"/>
            <a:ext cx="1421181" cy="144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CED5FC-E587-1A4C-F024-7042E7EB1763}"/>
              </a:ext>
            </a:extLst>
          </p:cNvPr>
          <p:cNvSpPr txBox="1"/>
          <p:nvPr/>
        </p:nvSpPr>
        <p:spPr>
          <a:xfrm>
            <a:off x="4417017" y="6561579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000" b="0" i="0" dirty="0">
                <a:solidFill>
                  <a:srgbClr val="B3B3B3"/>
                </a:solidFill>
                <a:effectLst/>
                <a:highlight>
                  <a:srgbClr val="000000"/>
                </a:highlight>
                <a:latin typeface="HelveticaNeue"/>
              </a:rPr>
              <a:t>© 2024 Cummins Inc., All rights reserved.</a:t>
            </a:r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429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4EEA-DB00-79CD-CAAD-6C108741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" y="1299543"/>
            <a:ext cx="11236503" cy="5144969"/>
          </a:xfrm>
        </p:spPr>
        <p:txBody>
          <a:bodyPr>
            <a:norm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A9BD9-11E8-E2DA-02DE-3A92FD384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094" y="6583362"/>
            <a:ext cx="570989" cy="24468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BD5F-4327-C085-F254-7BFD3AC4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0" y="413487"/>
            <a:ext cx="11710465" cy="6658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IUMPR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D049-DCA2-89A7-15DF-5019A5CFFF94}"/>
              </a:ext>
            </a:extLst>
          </p:cNvPr>
          <p:cNvSpPr txBox="1"/>
          <p:nvPr/>
        </p:nvSpPr>
        <p:spPr>
          <a:xfrm>
            <a:off x="358197" y="6543706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 IUMPR – In –Use Monitoring Performance Ratio </a:t>
            </a: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F48AC-1507-B581-3C44-BC6A7936D058}"/>
              </a:ext>
            </a:extLst>
          </p:cNvPr>
          <p:cNvSpPr txBox="1"/>
          <p:nvPr/>
        </p:nvSpPr>
        <p:spPr>
          <a:xfrm>
            <a:off x="8667044" y="1079365"/>
            <a:ext cx="27820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STEP 3 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99958-3A12-9C7C-1A63-56E0C82292D1}"/>
              </a:ext>
            </a:extLst>
          </p:cNvPr>
          <p:cNvSpPr txBox="1"/>
          <p:nvPr/>
        </p:nvSpPr>
        <p:spPr>
          <a:xfrm>
            <a:off x="7248566" y="2129963"/>
            <a:ext cx="52143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ADVANCE AND ADAPT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3058E9-A472-BCBD-37CF-DC6122BE7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136" y="1079365"/>
            <a:ext cx="4208048" cy="4208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833297-3D94-88E5-0D2F-E789BD56E52E}"/>
              </a:ext>
            </a:extLst>
          </p:cNvPr>
          <p:cNvSpPr txBox="1"/>
          <p:nvPr/>
        </p:nvSpPr>
        <p:spPr>
          <a:xfrm>
            <a:off x="4417017" y="6561579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000" b="0" i="0" dirty="0">
                <a:solidFill>
                  <a:srgbClr val="B3B3B3"/>
                </a:solidFill>
                <a:effectLst/>
                <a:highlight>
                  <a:srgbClr val="000000"/>
                </a:highlight>
                <a:latin typeface="HelveticaNeue"/>
              </a:rPr>
              <a:t>© 2024 Cummins Inc., All rights reserved.</a:t>
            </a:r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886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4EEA-DB00-79CD-CAAD-6C108741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" y="1299543"/>
            <a:ext cx="11236503" cy="5144969"/>
          </a:xfrm>
        </p:spPr>
        <p:txBody>
          <a:bodyPr>
            <a:norm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A9BD9-11E8-E2DA-02DE-3A92FD384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094" y="6583362"/>
            <a:ext cx="570989" cy="24468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BD5F-4327-C085-F254-7BFD3AC4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0" y="413487"/>
            <a:ext cx="11710465" cy="6658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IUMPR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D049-DCA2-89A7-15DF-5019A5CFFF94}"/>
              </a:ext>
            </a:extLst>
          </p:cNvPr>
          <p:cNvSpPr txBox="1"/>
          <p:nvPr/>
        </p:nvSpPr>
        <p:spPr>
          <a:xfrm>
            <a:off x="358197" y="6543706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 IUMPR – In –Use Monitoring Performance Ratio </a:t>
            </a: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F48AC-1507-B581-3C44-BC6A7936D058}"/>
              </a:ext>
            </a:extLst>
          </p:cNvPr>
          <p:cNvSpPr txBox="1"/>
          <p:nvPr/>
        </p:nvSpPr>
        <p:spPr>
          <a:xfrm>
            <a:off x="345898" y="1016732"/>
            <a:ext cx="112365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Simplest and popular unsupervised Machine Learning Algorithm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99958-3A12-9C7C-1A63-56E0C82292D1}"/>
              </a:ext>
            </a:extLst>
          </p:cNvPr>
          <p:cNvSpPr txBox="1"/>
          <p:nvPr/>
        </p:nvSpPr>
        <p:spPr>
          <a:xfrm>
            <a:off x="4624152" y="1641724"/>
            <a:ext cx="6467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 – means Clustering</a:t>
            </a:r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DCA7D-5186-C4C8-93CA-8E1EFAF0DD07}"/>
              </a:ext>
            </a:extLst>
          </p:cNvPr>
          <p:cNvSpPr txBox="1"/>
          <p:nvPr/>
        </p:nvSpPr>
        <p:spPr>
          <a:xfrm>
            <a:off x="609599" y="3225696"/>
            <a:ext cx="76430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FFC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Python Library: scikit-learn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492759-64B0-606E-8049-3313DF308A54}"/>
              </a:ext>
            </a:extLst>
          </p:cNvPr>
          <p:cNvSpPr txBox="1"/>
          <p:nvPr/>
        </p:nvSpPr>
        <p:spPr>
          <a:xfrm>
            <a:off x="609599" y="4095219"/>
            <a:ext cx="76430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F5E1B-7888-9F89-004B-DA9B171BBCBA}"/>
              </a:ext>
            </a:extLst>
          </p:cNvPr>
          <p:cNvSpPr txBox="1"/>
          <p:nvPr/>
        </p:nvSpPr>
        <p:spPr>
          <a:xfrm>
            <a:off x="990430" y="4268139"/>
            <a:ext cx="76430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err="1">
                <a:solidFill>
                  <a:srgbClr val="FFC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Sklearn.cluster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EB7B73-4417-D159-F8B5-25B88CEEB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sklearn.cluster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44F7A4-9A1F-1E91-7919-173BE3231F2C}"/>
              </a:ext>
            </a:extLst>
          </p:cNvPr>
          <p:cNvSpPr txBox="1"/>
          <p:nvPr/>
        </p:nvSpPr>
        <p:spPr>
          <a:xfrm>
            <a:off x="990430" y="4942458"/>
            <a:ext cx="76430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err="1">
                <a:solidFill>
                  <a:srgbClr val="FFC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Sklearn.neighbors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What is Sklearn? | Domino Data Lab">
            <a:extLst>
              <a:ext uri="{FF2B5EF4-FFF2-40B4-BE49-F238E27FC236}">
                <a16:creationId xmlns:a16="http://schemas.microsoft.com/office/drawing/2014/main" id="{A9CA7FAB-8C6B-52FD-7289-2584A682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727" y="2872586"/>
            <a:ext cx="33813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5DE61B-CF87-B709-396D-86A69A5720D8}"/>
              </a:ext>
            </a:extLst>
          </p:cNvPr>
          <p:cNvSpPr txBox="1"/>
          <p:nvPr/>
        </p:nvSpPr>
        <p:spPr>
          <a:xfrm>
            <a:off x="4417017" y="6561579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000" b="0" i="0" dirty="0">
                <a:solidFill>
                  <a:srgbClr val="B3B3B3"/>
                </a:solidFill>
                <a:effectLst/>
                <a:highlight>
                  <a:srgbClr val="000000"/>
                </a:highlight>
                <a:latin typeface="HelveticaNeue"/>
              </a:rPr>
              <a:t>© 2024 Cummins Inc., All rights reserved.</a:t>
            </a:r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932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A9BD9-11E8-E2DA-02DE-3A92FD384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094" y="6583362"/>
            <a:ext cx="570989" cy="24468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BD5F-4327-C085-F254-7BFD3AC4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0" y="413487"/>
            <a:ext cx="11710465" cy="6658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IUMPR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D049-DCA2-89A7-15DF-5019A5CFFF94}"/>
              </a:ext>
            </a:extLst>
          </p:cNvPr>
          <p:cNvSpPr txBox="1"/>
          <p:nvPr/>
        </p:nvSpPr>
        <p:spPr>
          <a:xfrm>
            <a:off x="358197" y="6543706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 IUMPR – In –Use Monitoring Performance Ratio </a:t>
            </a: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F48AC-1507-B581-3C44-BC6A7936D058}"/>
              </a:ext>
            </a:extLst>
          </p:cNvPr>
          <p:cNvSpPr txBox="1"/>
          <p:nvPr/>
        </p:nvSpPr>
        <p:spPr>
          <a:xfrm>
            <a:off x="0" y="269454"/>
            <a:ext cx="112365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Engine Features</a:t>
            </a:r>
            <a:endParaRPr lang="en-US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811BCD-735F-EC02-7120-2E55B5C64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31" y="1347278"/>
            <a:ext cx="1100595" cy="951466"/>
          </a:xfrm>
          <a:prstGeom prst="rect">
            <a:avLst/>
          </a:prstGeom>
        </p:spPr>
      </p:pic>
      <p:pic>
        <p:nvPicPr>
          <p:cNvPr id="7" name="Picture 6" descr="A graph on a blue background&#10;&#10;Description automatically generated">
            <a:extLst>
              <a:ext uri="{FF2B5EF4-FFF2-40B4-BE49-F238E27FC236}">
                <a16:creationId xmlns:a16="http://schemas.microsoft.com/office/drawing/2014/main" id="{7280F937-BC7A-7558-D3A4-9CEE319048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31" y="2482198"/>
            <a:ext cx="1181539" cy="828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48C3A-C970-5EB4-6ACF-67DFEB946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46" y="3367457"/>
            <a:ext cx="1110308" cy="1110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FEE588-F635-1637-8DBE-B36A1B2B9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16" y="4408164"/>
            <a:ext cx="990351" cy="9903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4353D3-149C-3E1F-2569-FD01BF9ED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060" y="5398515"/>
            <a:ext cx="1219410" cy="121941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43ECCE1-C99F-DA09-F202-AD160B169600}"/>
              </a:ext>
            </a:extLst>
          </p:cNvPr>
          <p:cNvSpPr/>
          <p:nvPr/>
        </p:nvSpPr>
        <p:spPr>
          <a:xfrm>
            <a:off x="271545" y="950972"/>
            <a:ext cx="2245610" cy="5721128"/>
          </a:xfrm>
          <a:prstGeom prst="roundRect">
            <a:avLst/>
          </a:prstGeom>
          <a:noFill/>
          <a:ln w="2857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Graphic 15" descr="Arrow Right with solid fill">
            <a:extLst>
              <a:ext uri="{FF2B5EF4-FFF2-40B4-BE49-F238E27FC236}">
                <a16:creationId xmlns:a16="http://schemas.microsoft.com/office/drawing/2014/main" id="{FE5447A1-580C-162C-07C6-A007B05AA9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40566" y="3090793"/>
            <a:ext cx="690976" cy="914400"/>
          </a:xfrm>
          <a:prstGeom prst="rect">
            <a:avLst/>
          </a:prstGeom>
        </p:spPr>
      </p:pic>
      <p:pic>
        <p:nvPicPr>
          <p:cNvPr id="20" name="Graphic 19" descr="Arrow Right with solid fill">
            <a:extLst>
              <a:ext uri="{FF2B5EF4-FFF2-40B4-BE49-F238E27FC236}">
                <a16:creationId xmlns:a16="http://schemas.microsoft.com/office/drawing/2014/main" id="{0C5388CA-22B1-EE57-BD57-4FA8EE1D7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04630" y="2910256"/>
            <a:ext cx="622694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F407E1F-76B5-CB53-0A88-50A230540935}"/>
              </a:ext>
            </a:extLst>
          </p:cNvPr>
          <p:cNvSpPr txBox="1"/>
          <p:nvPr/>
        </p:nvSpPr>
        <p:spPr>
          <a:xfrm>
            <a:off x="8936267" y="1056571"/>
            <a:ext cx="38108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Duty Cycle </a:t>
            </a:r>
          </a:p>
          <a:p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Categorization</a:t>
            </a:r>
            <a:endParaRPr lang="en-US" sz="4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7DF97B6-AB78-437E-A801-EE152B284B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86142" y="2703881"/>
            <a:ext cx="1405359" cy="1405359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</p:pic>
      <p:pic>
        <p:nvPicPr>
          <p:cNvPr id="2052" name="Picture 4" descr="K-Means Clustering in Python and How Does it Work?">
            <a:extLst>
              <a:ext uri="{FF2B5EF4-FFF2-40B4-BE49-F238E27FC236}">
                <a16:creationId xmlns:a16="http://schemas.microsoft.com/office/drawing/2014/main" id="{A247BF7B-81AC-991A-DC98-F75285A26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763" y="2081212"/>
            <a:ext cx="534352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2E9E25-B605-DA9E-E6A1-B7F910A8D80A}"/>
              </a:ext>
            </a:extLst>
          </p:cNvPr>
          <p:cNvSpPr txBox="1"/>
          <p:nvPr/>
        </p:nvSpPr>
        <p:spPr>
          <a:xfrm>
            <a:off x="4417017" y="6561579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000" b="0" i="0" dirty="0">
                <a:solidFill>
                  <a:srgbClr val="B3B3B3"/>
                </a:solidFill>
                <a:effectLst/>
                <a:highlight>
                  <a:srgbClr val="000000"/>
                </a:highlight>
                <a:latin typeface="HelveticaNeue"/>
              </a:rPr>
              <a:t>© 2024 Cummins Inc., All rights reserved.</a:t>
            </a:r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07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4EEA-DB00-79CD-CAAD-6C108741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" y="1299543"/>
            <a:ext cx="11236503" cy="5144969"/>
          </a:xfrm>
        </p:spPr>
        <p:txBody>
          <a:bodyPr>
            <a:norm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A9BD9-11E8-E2DA-02DE-3A92FD384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093" y="6583362"/>
            <a:ext cx="570990" cy="24468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BD5F-4327-C085-F254-7BFD3AC4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0" y="413487"/>
            <a:ext cx="11710465" cy="6658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IUMPR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D049-DCA2-89A7-15DF-5019A5CFFF94}"/>
              </a:ext>
            </a:extLst>
          </p:cNvPr>
          <p:cNvSpPr txBox="1"/>
          <p:nvPr/>
        </p:nvSpPr>
        <p:spPr>
          <a:xfrm>
            <a:off x="358197" y="6543706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 IUMPR – In –Use Monitoring Performance Ratio </a:t>
            </a: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3E380C-CA50-4533-6570-A410B7108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44" y="490175"/>
            <a:ext cx="8824312" cy="587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149ACB-4D84-BCE1-BBF2-76266DD54F4C}"/>
              </a:ext>
            </a:extLst>
          </p:cNvPr>
          <p:cNvSpPr txBox="1"/>
          <p:nvPr/>
        </p:nvSpPr>
        <p:spPr>
          <a:xfrm>
            <a:off x="4417017" y="6561579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000" b="0" i="0" dirty="0">
                <a:solidFill>
                  <a:srgbClr val="B3B3B3"/>
                </a:solidFill>
                <a:effectLst/>
                <a:highlight>
                  <a:srgbClr val="000000"/>
                </a:highlight>
                <a:latin typeface="HelveticaNeue"/>
              </a:rPr>
              <a:t>© 2024 Cummins Inc., All rights reserved.</a:t>
            </a:r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07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4EEA-DB00-79CD-CAAD-6C108741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" y="1299543"/>
            <a:ext cx="11236503" cy="5144969"/>
          </a:xfrm>
        </p:spPr>
        <p:txBody>
          <a:bodyPr>
            <a:norm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A9BD9-11E8-E2DA-02DE-3A92FD384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094" y="6583362"/>
            <a:ext cx="570989" cy="24468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BD5F-4327-C085-F254-7BFD3AC4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196" y="494815"/>
            <a:ext cx="11710465" cy="6658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IUMPR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D049-DCA2-89A7-15DF-5019A5CFFF94}"/>
              </a:ext>
            </a:extLst>
          </p:cNvPr>
          <p:cNvSpPr txBox="1"/>
          <p:nvPr/>
        </p:nvSpPr>
        <p:spPr>
          <a:xfrm>
            <a:off x="358197" y="6543706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 IUMPR – In –Use Monitoring Performance Ratio </a:t>
            </a: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F48AC-1507-B581-3C44-BC6A7936D058}"/>
              </a:ext>
            </a:extLst>
          </p:cNvPr>
          <p:cNvSpPr txBox="1"/>
          <p:nvPr/>
        </p:nvSpPr>
        <p:spPr>
          <a:xfrm>
            <a:off x="8303428" y="1421186"/>
            <a:ext cx="27820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STEP 4 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99958-3A12-9C7C-1A63-56E0C82292D1}"/>
              </a:ext>
            </a:extLst>
          </p:cNvPr>
          <p:cNvSpPr txBox="1"/>
          <p:nvPr/>
        </p:nvSpPr>
        <p:spPr>
          <a:xfrm>
            <a:off x="5744082" y="2389565"/>
            <a:ext cx="6447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 &amp; ANALYZE REPORTS</a:t>
            </a:r>
            <a:endParaRPr lang="en-US" sz="36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81EF4C0-1DC7-19F3-C5EB-4344391E7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952754"/>
            <a:ext cx="2832167" cy="283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8FE520-EF79-52DF-1AC4-A1E63CA6A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870317" y="3109103"/>
            <a:ext cx="1805855" cy="1805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1F98A0-FDCD-7BCE-963B-322EE71E543E}"/>
              </a:ext>
            </a:extLst>
          </p:cNvPr>
          <p:cNvSpPr txBox="1"/>
          <p:nvPr/>
        </p:nvSpPr>
        <p:spPr>
          <a:xfrm>
            <a:off x="4417017" y="6561579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000" b="0" i="0" dirty="0">
                <a:solidFill>
                  <a:srgbClr val="B3B3B3"/>
                </a:solidFill>
                <a:effectLst/>
                <a:highlight>
                  <a:srgbClr val="000000"/>
                </a:highlight>
                <a:latin typeface="HelveticaNeue"/>
              </a:rPr>
              <a:t>© 2024 Cummins Inc., All rights reserved.</a:t>
            </a:r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859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4EEA-DB00-79CD-CAAD-6C108741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" y="1299543"/>
            <a:ext cx="11236503" cy="5144969"/>
          </a:xfrm>
        </p:spPr>
        <p:txBody>
          <a:bodyPr>
            <a:norm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A9BD9-11E8-E2DA-02DE-3A92FD384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094" y="6583362"/>
            <a:ext cx="570989" cy="24468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BD5F-4327-C085-F254-7BFD3AC4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0" y="413487"/>
            <a:ext cx="11710465" cy="6658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IUMPR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D049-DCA2-89A7-15DF-5019A5CFFF94}"/>
              </a:ext>
            </a:extLst>
          </p:cNvPr>
          <p:cNvSpPr txBox="1"/>
          <p:nvPr/>
        </p:nvSpPr>
        <p:spPr>
          <a:xfrm>
            <a:off x="358197" y="6543706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 IUMPR – In –Use Monitoring Performance Ratio </a:t>
            </a: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F48AC-1507-B581-3C44-BC6A7936D058}"/>
              </a:ext>
            </a:extLst>
          </p:cNvPr>
          <p:cNvSpPr txBox="1"/>
          <p:nvPr/>
        </p:nvSpPr>
        <p:spPr>
          <a:xfrm>
            <a:off x="609599" y="787233"/>
            <a:ext cx="42484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Generate Reports 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99958-3A12-9C7C-1A63-56E0C82292D1}"/>
              </a:ext>
            </a:extLst>
          </p:cNvPr>
          <p:cNvSpPr txBox="1"/>
          <p:nvPr/>
        </p:nvSpPr>
        <p:spPr>
          <a:xfrm>
            <a:off x="769945" y="3437334"/>
            <a:ext cx="40806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Proactive Reporting &amp; communication to Product Engineering</a:t>
            </a:r>
            <a:endParaRPr lang="en-US" sz="3600" dirty="0"/>
          </a:p>
        </p:txBody>
      </p:sp>
      <p:pic>
        <p:nvPicPr>
          <p:cNvPr id="11266" name="Picture 2" descr="Reporting Tools | TUHH Institute of ...">
            <a:extLst>
              <a:ext uri="{FF2B5EF4-FFF2-40B4-BE49-F238E27FC236}">
                <a16:creationId xmlns:a16="http://schemas.microsoft.com/office/drawing/2014/main" id="{33DF320B-6334-3ADE-6D96-06621D495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755" y="1146013"/>
            <a:ext cx="1990725" cy="222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upload.wikimedia.org/wikipedia/commons/3/34/Knitr_...">
            <a:extLst>
              <a:ext uri="{FF2B5EF4-FFF2-40B4-BE49-F238E27FC236}">
                <a16:creationId xmlns:a16="http://schemas.microsoft.com/office/drawing/2014/main" id="{C725C609-CDDF-6557-909C-8ACEDB0ED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480" y="1146014"/>
            <a:ext cx="19907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Awesome HTML Table with knitr::kable ...">
            <a:extLst>
              <a:ext uri="{FF2B5EF4-FFF2-40B4-BE49-F238E27FC236}">
                <a16:creationId xmlns:a16="http://schemas.microsoft.com/office/drawing/2014/main" id="{BED2DB73-E412-4021-0281-4F672B2AA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829" y="3369894"/>
            <a:ext cx="19907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RStudio Community Site Assets - General ...">
            <a:extLst>
              <a:ext uri="{FF2B5EF4-FFF2-40B4-BE49-F238E27FC236}">
                <a16:creationId xmlns:a16="http://schemas.microsoft.com/office/drawing/2014/main" id="{DB2C335E-4035-B4AD-86C7-3A85C83E9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578" y="3369894"/>
            <a:ext cx="19812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Installing R Packages – WebR - R in the ...">
            <a:extLst>
              <a:ext uri="{FF2B5EF4-FFF2-40B4-BE49-F238E27FC236}">
                <a16:creationId xmlns:a16="http://schemas.microsoft.com/office/drawing/2014/main" id="{8F3C362B-39A4-DB55-1D85-C8279E4F7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554" y="3437334"/>
            <a:ext cx="2143125" cy="222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6B789B-4E8A-1BD6-4896-3A3FC398B36B}"/>
              </a:ext>
            </a:extLst>
          </p:cNvPr>
          <p:cNvSpPr txBox="1"/>
          <p:nvPr/>
        </p:nvSpPr>
        <p:spPr>
          <a:xfrm>
            <a:off x="4417017" y="6561579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000" b="0" i="0" dirty="0">
                <a:solidFill>
                  <a:srgbClr val="B3B3B3"/>
                </a:solidFill>
                <a:effectLst/>
                <a:highlight>
                  <a:srgbClr val="000000"/>
                </a:highlight>
                <a:latin typeface="HelveticaNeue"/>
              </a:rPr>
              <a:t>© 2024 Cummins Inc., All rights reserved.</a:t>
            </a:r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605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4EEA-DB00-79CD-CAAD-6C108741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" y="1299543"/>
            <a:ext cx="11236503" cy="5144969"/>
          </a:xfrm>
        </p:spPr>
        <p:txBody>
          <a:bodyPr>
            <a:norm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A9BD9-11E8-E2DA-02DE-3A92FD384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094" y="6583362"/>
            <a:ext cx="570989" cy="24468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BD5F-4327-C085-F254-7BFD3AC4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0" y="413487"/>
            <a:ext cx="11710465" cy="6658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IUMPR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D049-DCA2-89A7-15DF-5019A5CFFF94}"/>
              </a:ext>
            </a:extLst>
          </p:cNvPr>
          <p:cNvSpPr txBox="1"/>
          <p:nvPr/>
        </p:nvSpPr>
        <p:spPr>
          <a:xfrm>
            <a:off x="358197" y="6543706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 IUMPR – In –Use Monitoring Performance Ratio </a:t>
            </a: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F48AC-1507-B581-3C44-BC6A7936D058}"/>
              </a:ext>
            </a:extLst>
          </p:cNvPr>
          <p:cNvSpPr txBox="1"/>
          <p:nvPr/>
        </p:nvSpPr>
        <p:spPr>
          <a:xfrm>
            <a:off x="345312" y="3672069"/>
            <a:ext cx="224610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Weave Code , text and Graphs</a:t>
            </a:r>
            <a:endParaRPr 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99958-3A12-9C7C-1A63-56E0C82292D1}"/>
              </a:ext>
            </a:extLst>
          </p:cNvPr>
          <p:cNvSpPr txBox="1"/>
          <p:nvPr/>
        </p:nvSpPr>
        <p:spPr>
          <a:xfrm>
            <a:off x="684170" y="476567"/>
            <a:ext cx="6447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DID WE USE QUARTO?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5F4AE-9AE0-3B2A-2610-1546F10B15EC}"/>
              </a:ext>
            </a:extLst>
          </p:cNvPr>
          <p:cNvSpPr txBox="1"/>
          <p:nvPr/>
        </p:nvSpPr>
        <p:spPr>
          <a:xfrm>
            <a:off x="3653174" y="3779693"/>
            <a:ext cx="27520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Batch processing 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2B842-976F-ACAC-94F1-D347A9E58E85}"/>
              </a:ext>
            </a:extLst>
          </p:cNvPr>
          <p:cNvSpPr txBox="1"/>
          <p:nvPr/>
        </p:nvSpPr>
        <p:spPr>
          <a:xfrm>
            <a:off x="6696749" y="3825860"/>
            <a:ext cx="27520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Git Version Control	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E2487C-DF83-29FE-86E5-E7417BB19A7A}"/>
              </a:ext>
            </a:extLst>
          </p:cNvPr>
          <p:cNvSpPr txBox="1"/>
          <p:nvPr/>
        </p:nvSpPr>
        <p:spPr>
          <a:xfrm>
            <a:off x="9598875" y="3779693"/>
            <a:ext cx="275203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Enables Automated Report Generation</a:t>
            </a:r>
            <a:endParaRPr lang="en-US" sz="4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0CA0B0-2963-873A-F491-E6B6B4B58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87" y="1496375"/>
            <a:ext cx="2600232" cy="26002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09913F-4F88-1CF5-EBF4-62B68469F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056" y="1798656"/>
            <a:ext cx="2027204" cy="20272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48D35B-FC65-3D6F-8BC6-101BF7507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8103" y="1760791"/>
            <a:ext cx="1926219" cy="19262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747B41-5E70-CA2B-9DEC-3384B3A4A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1194" y="1754279"/>
            <a:ext cx="1926220" cy="1926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D0EB8A-2DCC-3B0B-7369-58B278D42DC1}"/>
              </a:ext>
            </a:extLst>
          </p:cNvPr>
          <p:cNvSpPr txBox="1"/>
          <p:nvPr/>
        </p:nvSpPr>
        <p:spPr>
          <a:xfrm>
            <a:off x="4417017" y="6561579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000" b="0" i="0" dirty="0">
                <a:solidFill>
                  <a:srgbClr val="B3B3B3"/>
                </a:solidFill>
                <a:effectLst/>
                <a:highlight>
                  <a:srgbClr val="000000"/>
                </a:highlight>
                <a:latin typeface="HelveticaNeue"/>
              </a:rPr>
              <a:t>© 2024 Cummins Inc., All rights reserved.</a:t>
            </a:r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46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4EEA-DB00-79CD-CAAD-6C108741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" y="1299543"/>
            <a:ext cx="11236503" cy="5144969"/>
          </a:xfrm>
        </p:spPr>
        <p:txBody>
          <a:bodyPr>
            <a:norm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A9BD9-11E8-E2DA-02DE-3A92FD384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094" y="6583362"/>
            <a:ext cx="570989" cy="24468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BD5F-4327-C085-F254-7BFD3AC4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0" y="413487"/>
            <a:ext cx="11710465" cy="6658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IUMPR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D049-DCA2-89A7-15DF-5019A5CFFF94}"/>
              </a:ext>
            </a:extLst>
          </p:cNvPr>
          <p:cNvSpPr txBox="1"/>
          <p:nvPr/>
        </p:nvSpPr>
        <p:spPr>
          <a:xfrm>
            <a:off x="358197" y="6543706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 IUMPR – In –Use Monitoring Performance Ratio </a:t>
            </a: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F48AC-1507-B581-3C44-BC6A7936D058}"/>
              </a:ext>
            </a:extLst>
          </p:cNvPr>
          <p:cNvSpPr txBox="1"/>
          <p:nvPr/>
        </p:nvSpPr>
        <p:spPr>
          <a:xfrm>
            <a:off x="8514942" y="945600"/>
            <a:ext cx="27820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STEP 5 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99958-3A12-9C7C-1A63-56E0C82292D1}"/>
              </a:ext>
            </a:extLst>
          </p:cNvPr>
          <p:cNvSpPr txBox="1"/>
          <p:nvPr/>
        </p:nvSpPr>
        <p:spPr>
          <a:xfrm>
            <a:off x="6793818" y="1720369"/>
            <a:ext cx="6447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 AND MAINTAIN</a:t>
            </a:r>
            <a:endParaRPr lang="en-US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8CF95E-0758-0D7F-89B0-63D58C6C0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84" y="413487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11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4EEA-DB00-79CD-CAAD-6C108741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" y="1299543"/>
            <a:ext cx="11236503" cy="5144969"/>
          </a:xfrm>
        </p:spPr>
        <p:txBody>
          <a:bodyPr>
            <a:norm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A9BD9-11E8-E2DA-02DE-3A92FD384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094" y="6583362"/>
            <a:ext cx="570989" cy="24468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BD5F-4327-C085-F254-7BFD3AC4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0" y="413487"/>
            <a:ext cx="11710465" cy="6658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IUMPR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D049-DCA2-89A7-15DF-5019A5CFFF94}"/>
              </a:ext>
            </a:extLst>
          </p:cNvPr>
          <p:cNvSpPr txBox="1"/>
          <p:nvPr/>
        </p:nvSpPr>
        <p:spPr>
          <a:xfrm>
            <a:off x="358197" y="6543706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 IUMPR – In –Use Monitoring Performance Ratio </a:t>
            </a: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F48AC-1507-B581-3C44-BC6A7936D058}"/>
              </a:ext>
            </a:extLst>
          </p:cNvPr>
          <p:cNvSpPr txBox="1"/>
          <p:nvPr/>
        </p:nvSpPr>
        <p:spPr>
          <a:xfrm>
            <a:off x="398045" y="4163845"/>
            <a:ext cx="33664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Average IUMPR Computation</a:t>
            </a:r>
            <a:endParaRPr 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99958-3A12-9C7C-1A63-56E0C82292D1}"/>
              </a:ext>
            </a:extLst>
          </p:cNvPr>
          <p:cNvSpPr txBox="1"/>
          <p:nvPr/>
        </p:nvSpPr>
        <p:spPr>
          <a:xfrm>
            <a:off x="609599" y="615351"/>
            <a:ext cx="11236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Monthly / Quarterly Data Refresh and Report Generation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B90E71-F09C-8312-A750-1280B0423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21" y="2004226"/>
            <a:ext cx="1947480" cy="1947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2F86D-ACC8-C730-52B7-1914CBB83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265" y="2063577"/>
            <a:ext cx="1947480" cy="1947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1AE6D8-C4FC-6721-8056-954F3CCA3EF2}"/>
              </a:ext>
            </a:extLst>
          </p:cNvPr>
          <p:cNvSpPr txBox="1"/>
          <p:nvPr/>
        </p:nvSpPr>
        <p:spPr>
          <a:xfrm>
            <a:off x="4928265" y="3992200"/>
            <a:ext cx="33664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Action Warranted, Reason, Direction</a:t>
            </a:r>
            <a:endParaRPr lang="en-US" sz="4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6A69E5-059A-3265-6DCF-98694174B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0079" y="2165082"/>
            <a:ext cx="1596008" cy="15960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45928B-5619-B07D-FF61-236C4EBD31AA}"/>
              </a:ext>
            </a:extLst>
          </p:cNvPr>
          <p:cNvSpPr txBox="1"/>
          <p:nvPr/>
        </p:nvSpPr>
        <p:spPr>
          <a:xfrm>
            <a:off x="8839480" y="3927828"/>
            <a:ext cx="33664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Reports loaded to Posit Connect App &amp; SharePoint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E2BB2-01E4-B559-A552-F2F69DFDDC48}"/>
              </a:ext>
            </a:extLst>
          </p:cNvPr>
          <p:cNvSpPr txBox="1"/>
          <p:nvPr/>
        </p:nvSpPr>
        <p:spPr>
          <a:xfrm>
            <a:off x="4417017" y="6561579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000" b="0" i="0" dirty="0">
                <a:solidFill>
                  <a:srgbClr val="B3B3B3"/>
                </a:solidFill>
                <a:effectLst/>
                <a:highlight>
                  <a:srgbClr val="000000"/>
                </a:highlight>
                <a:latin typeface="HelveticaNeue"/>
              </a:rPr>
              <a:t>© 2024 Cummins Inc., All rights reserved.</a:t>
            </a:r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04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4EEA-DB00-79CD-CAAD-6C108741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4120" y="1239051"/>
            <a:ext cx="11236503" cy="5144969"/>
          </a:xfrm>
        </p:spPr>
        <p:txBody>
          <a:bodyPr>
            <a:norm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A9BD9-11E8-E2DA-02DE-3A92FD384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094" y="6583362"/>
            <a:ext cx="570989" cy="24468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BD5F-4327-C085-F254-7BFD3AC4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0" y="413487"/>
            <a:ext cx="11710465" cy="6658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IUMPR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D049-DCA2-89A7-15DF-5019A5CFFF94}"/>
              </a:ext>
            </a:extLst>
          </p:cNvPr>
          <p:cNvSpPr txBox="1"/>
          <p:nvPr/>
        </p:nvSpPr>
        <p:spPr>
          <a:xfrm>
            <a:off x="358197" y="6543706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 IUMPR – In –Use Monitoring Performance Ratio </a:t>
            </a: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E99DB-610E-9433-5898-CD725397C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21" y="4653330"/>
            <a:ext cx="1057797" cy="1057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8CB18F-EA72-202A-F508-3AAC2BD8A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416" y="4561151"/>
            <a:ext cx="1057798" cy="1057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BE59CC-1E6B-8FCB-E710-82A072575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407" y="3540453"/>
            <a:ext cx="1033034" cy="1033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D6097D-6F6B-329E-1E5B-D196CF4C9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2797" y="3406874"/>
            <a:ext cx="1170937" cy="1170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0DA44E-ACE0-5EE2-1A42-2EDDFB4EF6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091" y="4482128"/>
            <a:ext cx="1255561" cy="1255561"/>
          </a:xfrm>
          <a:prstGeom prst="rect">
            <a:avLst/>
          </a:prstGeom>
        </p:spPr>
      </p:pic>
      <p:sp>
        <p:nvSpPr>
          <p:cNvPr id="16" name="Arrow: Circular 15">
            <a:extLst>
              <a:ext uri="{FF2B5EF4-FFF2-40B4-BE49-F238E27FC236}">
                <a16:creationId xmlns:a16="http://schemas.microsoft.com/office/drawing/2014/main" id="{E4CDA283-DD1A-4285-B938-C60341DEBBE8}"/>
              </a:ext>
            </a:extLst>
          </p:cNvPr>
          <p:cNvSpPr/>
          <p:nvPr/>
        </p:nvSpPr>
        <p:spPr>
          <a:xfrm>
            <a:off x="999221" y="407418"/>
            <a:ext cx="9178749" cy="7922247"/>
          </a:xfrm>
          <a:prstGeom prst="circularArrow">
            <a:avLst>
              <a:gd name="adj1" fmla="val 8382"/>
              <a:gd name="adj2" fmla="val 562113"/>
              <a:gd name="adj3" fmla="val 20587450"/>
              <a:gd name="adj4" fmla="val 10703626"/>
              <a:gd name="adj5" fmla="val 9774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Graphic 16" descr="Syncing cloud with solid fill">
            <a:extLst>
              <a:ext uri="{FF2B5EF4-FFF2-40B4-BE49-F238E27FC236}">
                <a16:creationId xmlns:a16="http://schemas.microsoft.com/office/drawing/2014/main" id="{72AD9FFC-75BA-841B-6CDC-454F6DBA1A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50603" y="1688049"/>
            <a:ext cx="1503221" cy="15032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C8F462-198B-A680-B054-DFA27B51CC32}"/>
              </a:ext>
            </a:extLst>
          </p:cNvPr>
          <p:cNvSpPr txBox="1"/>
          <p:nvPr/>
        </p:nvSpPr>
        <p:spPr>
          <a:xfrm>
            <a:off x="11188" y="5804251"/>
            <a:ext cx="5694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Telematics &amp; Datalogger data</a:t>
            </a:r>
            <a:endParaRPr lang="en-US"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55E8DE-592D-770A-D7B6-F602FCC5BF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2980" y="795127"/>
            <a:ext cx="942173" cy="11161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1296E0-DBF2-37BF-6278-FFA76446E6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0403" y="1892244"/>
            <a:ext cx="735108" cy="720972"/>
          </a:xfrm>
          <a:prstGeom prst="rect">
            <a:avLst/>
          </a:prstGeom>
        </p:spPr>
      </p:pic>
      <p:pic>
        <p:nvPicPr>
          <p:cNvPr id="13" name="Graphic 12" descr="Database with solid fill">
            <a:extLst>
              <a:ext uri="{FF2B5EF4-FFF2-40B4-BE49-F238E27FC236}">
                <a16:creationId xmlns:a16="http://schemas.microsoft.com/office/drawing/2014/main" id="{3D2FD295-4EDB-3E8A-2B8D-BB9651EC6D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37335" y="345116"/>
            <a:ext cx="1070071" cy="1116113"/>
          </a:xfrm>
          <a:prstGeom prst="rect">
            <a:avLst/>
          </a:prstGeom>
        </p:spPr>
      </p:pic>
      <p:pic>
        <p:nvPicPr>
          <p:cNvPr id="14" name="Picture 2" descr="Table ">
            <a:extLst>
              <a:ext uri="{FF2B5EF4-FFF2-40B4-BE49-F238E27FC236}">
                <a16:creationId xmlns:a16="http://schemas.microsoft.com/office/drawing/2014/main" id="{CA684832-9650-7045-8234-436123D15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281" y="1107228"/>
            <a:ext cx="808293" cy="84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A4679CE4-CE66-ADF4-1536-354666EACC3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35" y="1239051"/>
            <a:ext cx="966926" cy="750790"/>
          </a:xfrm>
          <a:prstGeom prst="rect">
            <a:avLst/>
          </a:prstGeom>
        </p:spPr>
      </p:pic>
      <p:pic>
        <p:nvPicPr>
          <p:cNvPr id="22" name="Picture 4" descr="Quarto">
            <a:extLst>
              <a:ext uri="{FF2B5EF4-FFF2-40B4-BE49-F238E27FC236}">
                <a16:creationId xmlns:a16="http://schemas.microsoft.com/office/drawing/2014/main" id="{B9F8A016-BBB8-C928-A7B7-0AD286DB0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295" y="2386074"/>
            <a:ext cx="2387350" cy="5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1D444B-43DA-97B3-1103-573FEEAF1D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96879" y="4056970"/>
            <a:ext cx="1534035" cy="1534035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AF53909-A801-8B31-0BA4-3B820F18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021" y="4462151"/>
            <a:ext cx="2079682" cy="110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B1C333-9E26-51F5-31CB-51942483C0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39769" y="872718"/>
            <a:ext cx="813914" cy="694634"/>
          </a:xfrm>
          <a:prstGeom prst="rect">
            <a:avLst/>
          </a:prstGeom>
        </p:spPr>
      </p:pic>
      <p:pic>
        <p:nvPicPr>
          <p:cNvPr id="23" name="Picture 2" descr="What is Sklearn? | Domino Data Lab">
            <a:extLst>
              <a:ext uri="{FF2B5EF4-FFF2-40B4-BE49-F238E27FC236}">
                <a16:creationId xmlns:a16="http://schemas.microsoft.com/office/drawing/2014/main" id="{7B57C258-60F1-7232-9DB4-3E9EFE3E3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34123"/>
            <a:ext cx="1993298" cy="79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DCA287-A0FF-7729-8224-D2DF5D6527DC}"/>
              </a:ext>
            </a:extLst>
          </p:cNvPr>
          <p:cNvSpPr txBox="1"/>
          <p:nvPr/>
        </p:nvSpPr>
        <p:spPr>
          <a:xfrm>
            <a:off x="4417017" y="6561579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000" b="0" i="0" dirty="0">
                <a:solidFill>
                  <a:srgbClr val="B3B3B3"/>
                </a:solidFill>
                <a:effectLst/>
                <a:highlight>
                  <a:srgbClr val="000000"/>
                </a:highlight>
                <a:latin typeface="HelveticaNeue"/>
              </a:rPr>
              <a:t>© 2024 Cummins Inc., All rights reserved.</a:t>
            </a:r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000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4EEA-DB00-79CD-CAAD-6C108741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" y="1299543"/>
            <a:ext cx="11236503" cy="5144969"/>
          </a:xfrm>
        </p:spPr>
        <p:txBody>
          <a:bodyPr>
            <a:norm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A9BD9-11E8-E2DA-02DE-3A92FD384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094" y="6583362"/>
            <a:ext cx="570989" cy="24468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BD5F-4327-C085-F254-7BFD3AC4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0" y="413487"/>
            <a:ext cx="11710465" cy="6658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IUMPR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D049-DCA2-89A7-15DF-5019A5CFFF94}"/>
              </a:ext>
            </a:extLst>
          </p:cNvPr>
          <p:cNvSpPr txBox="1"/>
          <p:nvPr/>
        </p:nvSpPr>
        <p:spPr>
          <a:xfrm>
            <a:off x="358197" y="6543706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 IUMPR – In –Use Monitoring Performance Ratio </a:t>
            </a: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99958-3A12-9C7C-1A63-56E0C82292D1}"/>
              </a:ext>
            </a:extLst>
          </p:cNvPr>
          <p:cNvSpPr txBox="1"/>
          <p:nvPr/>
        </p:nvSpPr>
        <p:spPr>
          <a:xfrm>
            <a:off x="540556" y="717348"/>
            <a:ext cx="6447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 DATA REFLECTIONS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18BB4-2066-A64D-D257-D814CB976D92}"/>
              </a:ext>
            </a:extLst>
          </p:cNvPr>
          <p:cNvSpPr txBox="1"/>
          <p:nvPr/>
        </p:nvSpPr>
        <p:spPr>
          <a:xfrm>
            <a:off x="654120" y="4359297"/>
            <a:ext cx="33664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Take the plunge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32D2D-7C61-B8E3-3D6C-AB3A9F83E1BC}"/>
              </a:ext>
            </a:extLst>
          </p:cNvPr>
          <p:cNvSpPr txBox="1"/>
          <p:nvPr/>
        </p:nvSpPr>
        <p:spPr>
          <a:xfrm>
            <a:off x="4473360" y="4260103"/>
            <a:ext cx="33664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Bring the productive synergy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38900C-0615-9AF7-9BA1-4B94A2550755}"/>
              </a:ext>
            </a:extLst>
          </p:cNvPr>
          <p:cNvSpPr txBox="1"/>
          <p:nvPr/>
        </p:nvSpPr>
        <p:spPr>
          <a:xfrm>
            <a:off x="8691186" y="4163844"/>
            <a:ext cx="33664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Proactive Automation is Paramount</a:t>
            </a:r>
            <a:endParaRPr lang="en-US" sz="4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D37398-1C43-08A8-60F0-5374A30DA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1840374"/>
            <a:ext cx="2419729" cy="24197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44CDD1-6DF3-740B-4522-152A314FA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469" y="1627416"/>
            <a:ext cx="2558005" cy="25580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D0A34FF-68CC-6C2D-0434-9325B7B72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9742" y="1286984"/>
            <a:ext cx="2656682" cy="2656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11E19F-F41C-8C92-6CE0-53C13B0FECA8}"/>
              </a:ext>
            </a:extLst>
          </p:cNvPr>
          <p:cNvSpPr txBox="1"/>
          <p:nvPr/>
        </p:nvSpPr>
        <p:spPr>
          <a:xfrm>
            <a:off x="4417017" y="6561579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000" b="0" i="0" dirty="0">
                <a:solidFill>
                  <a:srgbClr val="B3B3B3"/>
                </a:solidFill>
                <a:effectLst/>
                <a:highlight>
                  <a:srgbClr val="000000"/>
                </a:highlight>
                <a:latin typeface="HelveticaNeue"/>
              </a:rPr>
              <a:t>© 2024 Cummins Inc., All rights reserved.</a:t>
            </a:r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4EEA-DB00-79CD-CAAD-6C108741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5639" y="1299543"/>
            <a:ext cx="12228946" cy="5144969"/>
          </a:xfrm>
        </p:spPr>
        <p:txBody>
          <a:bodyPr>
            <a:norm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A9BD9-11E8-E2DA-02DE-3A92FD384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094" y="6583362"/>
            <a:ext cx="570989" cy="24468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BD5F-4327-C085-F254-7BFD3AC4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0" y="413487"/>
            <a:ext cx="11710465" cy="6658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IUMPR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D049-DCA2-89A7-15DF-5019A5CFFF94}"/>
              </a:ext>
            </a:extLst>
          </p:cNvPr>
          <p:cNvSpPr txBox="1"/>
          <p:nvPr/>
        </p:nvSpPr>
        <p:spPr>
          <a:xfrm>
            <a:off x="358197" y="6543706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 IUMPR – In –Use Monitoring Performance Ratio </a:t>
            </a: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99958-3A12-9C7C-1A63-56E0C82292D1}"/>
              </a:ext>
            </a:extLst>
          </p:cNvPr>
          <p:cNvSpPr txBox="1"/>
          <p:nvPr/>
        </p:nvSpPr>
        <p:spPr>
          <a:xfrm>
            <a:off x="4576661" y="502459"/>
            <a:ext cx="3346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 !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2833C2-0618-A77A-6F50-68A0A1B148F0}"/>
              </a:ext>
            </a:extLst>
          </p:cNvPr>
          <p:cNvSpPr txBox="1"/>
          <p:nvPr/>
        </p:nvSpPr>
        <p:spPr>
          <a:xfrm>
            <a:off x="1409362" y="3882448"/>
            <a:ext cx="98846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 Emissions Center of Excellence team - Product Compliance &amp; Regulatory Affairs Organization of Cummins </a:t>
            </a:r>
            <a:endParaRPr lang="en-US" sz="3600" dirty="0">
              <a:solidFill>
                <a:srgbClr val="FFC000"/>
              </a:solidFill>
            </a:endParaRPr>
          </a:p>
        </p:txBody>
      </p:sp>
      <p:pic>
        <p:nvPicPr>
          <p:cNvPr id="3074" name="Picture 2" descr="Cummins-Logo-PNG-Transparent-500x505 ...">
            <a:extLst>
              <a:ext uri="{FF2B5EF4-FFF2-40B4-BE49-F238E27FC236}">
                <a16:creationId xmlns:a16="http://schemas.microsoft.com/office/drawing/2014/main" id="{6E56DFA8-EF77-D22F-17DC-61EA8A7D8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360" y="1668123"/>
            <a:ext cx="1731038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Studio is becoming Posit - Posit">
            <a:extLst>
              <a:ext uri="{FF2B5EF4-FFF2-40B4-BE49-F238E27FC236}">
                <a16:creationId xmlns:a16="http://schemas.microsoft.com/office/drawing/2014/main" id="{948928CA-8169-6931-56E3-B95F5D792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62" y="166812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DD598-EE6F-D31E-67F0-C32130CEF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5226" y="1668124"/>
            <a:ext cx="1552575" cy="1552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AC327A-131B-24E2-AB94-001C241BD1A9}"/>
              </a:ext>
            </a:extLst>
          </p:cNvPr>
          <p:cNvSpPr txBox="1"/>
          <p:nvPr/>
        </p:nvSpPr>
        <p:spPr>
          <a:xfrm>
            <a:off x="4417017" y="6561579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000" b="0" i="0" dirty="0">
                <a:solidFill>
                  <a:srgbClr val="B3B3B3"/>
                </a:solidFill>
                <a:effectLst/>
                <a:highlight>
                  <a:srgbClr val="000000"/>
                </a:highlight>
                <a:latin typeface="HelveticaNeue"/>
              </a:rPr>
              <a:t>© 2024 Cummins Inc., All rights reserved.</a:t>
            </a:r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1F04-374C-C03F-3F90-82FB2279D494}"/>
              </a:ext>
            </a:extLst>
          </p:cNvPr>
          <p:cNvSpPr txBox="1"/>
          <p:nvPr/>
        </p:nvSpPr>
        <p:spPr>
          <a:xfrm>
            <a:off x="2751079" y="5978817"/>
            <a:ext cx="7201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https://www.linkedin.com/in/saumiitha-leelakrishnan/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14A59A-1CD4-DC47-DDD1-6FEC9ACDA8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6338" y="5878711"/>
            <a:ext cx="609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3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4EEA-DB00-79CD-CAAD-6C108741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" y="1299543"/>
            <a:ext cx="11236503" cy="5144969"/>
          </a:xfrm>
        </p:spPr>
        <p:txBody>
          <a:bodyPr>
            <a:norm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A9BD9-11E8-E2DA-02DE-3A92FD384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094" y="6583362"/>
            <a:ext cx="570989" cy="24468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BD5F-4327-C085-F254-7BFD3AC4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0" y="413487"/>
            <a:ext cx="11710465" cy="6658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IUMPR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D049-DCA2-89A7-15DF-5019A5CFFF94}"/>
              </a:ext>
            </a:extLst>
          </p:cNvPr>
          <p:cNvSpPr txBox="1"/>
          <p:nvPr/>
        </p:nvSpPr>
        <p:spPr>
          <a:xfrm>
            <a:off x="358197" y="6543706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 IUMPR – In –Use Monitoring Performance Ratio </a:t>
            </a: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tree with green leaves&#10;&#10;Description automatically generated">
            <a:extLst>
              <a:ext uri="{FF2B5EF4-FFF2-40B4-BE49-F238E27FC236}">
                <a16:creationId xmlns:a16="http://schemas.microsoft.com/office/drawing/2014/main" id="{61DA2C38-9E85-45F2-804D-F155899E8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0" y="601919"/>
            <a:ext cx="10283956" cy="5892190"/>
          </a:xfrm>
          <a:prstGeom prst="rect">
            <a:avLst/>
          </a:prstGeom>
        </p:spPr>
      </p:pic>
      <p:sp>
        <p:nvSpPr>
          <p:cNvPr id="9" name="AutoShape 6">
            <a:extLst>
              <a:ext uri="{FF2B5EF4-FFF2-40B4-BE49-F238E27FC236}">
                <a16:creationId xmlns:a16="http://schemas.microsoft.com/office/drawing/2014/main" id="{5C5F4466-18B6-1B0E-A980-4C2B74A89A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4719C41A-E429-E953-5DAA-55AA3F97B7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DCEF47-65AD-4AC2-10F0-B1F772F8D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493" y="4826643"/>
            <a:ext cx="3052583" cy="1617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C4936C-2BE3-94F7-4185-73B886301F9F}"/>
              </a:ext>
            </a:extLst>
          </p:cNvPr>
          <p:cNvSpPr txBox="1"/>
          <p:nvPr/>
        </p:nvSpPr>
        <p:spPr>
          <a:xfrm>
            <a:off x="4417017" y="6561579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000" b="0" i="0" dirty="0">
                <a:solidFill>
                  <a:srgbClr val="B3B3B3"/>
                </a:solidFill>
                <a:effectLst/>
                <a:highlight>
                  <a:srgbClr val="000000"/>
                </a:highlight>
                <a:latin typeface="HelveticaNeue"/>
              </a:rPr>
              <a:t>© 2024 Cummins Inc., All rights reserved.</a:t>
            </a:r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36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4EEA-DB00-79CD-CAAD-6C108741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" y="1299543"/>
            <a:ext cx="11236503" cy="5144969"/>
          </a:xfrm>
        </p:spPr>
        <p:txBody>
          <a:bodyPr>
            <a:norm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A9BD9-11E8-E2DA-02DE-3A92FD384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093" y="6583362"/>
            <a:ext cx="570990" cy="24468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BD5F-4327-C085-F254-7BFD3AC4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0" y="413487"/>
            <a:ext cx="11710465" cy="6658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IUMPR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D049-DCA2-89A7-15DF-5019A5CFFF94}"/>
              </a:ext>
            </a:extLst>
          </p:cNvPr>
          <p:cNvSpPr txBox="1"/>
          <p:nvPr/>
        </p:nvSpPr>
        <p:spPr>
          <a:xfrm>
            <a:off x="358197" y="6543706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 IUMPR – In –Use Monitoring Performance Ratio </a:t>
            </a: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149ACB-4D84-BCE1-BBF2-76266DD54F4C}"/>
              </a:ext>
            </a:extLst>
          </p:cNvPr>
          <p:cNvSpPr txBox="1"/>
          <p:nvPr/>
        </p:nvSpPr>
        <p:spPr>
          <a:xfrm>
            <a:off x="4417017" y="6561579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000" b="0" i="0" dirty="0">
                <a:solidFill>
                  <a:srgbClr val="B3B3B3"/>
                </a:solidFill>
                <a:effectLst/>
                <a:highlight>
                  <a:srgbClr val="000000"/>
                </a:highlight>
                <a:latin typeface="HelveticaNeue"/>
              </a:rPr>
              <a:t>© 2024 Cummins Inc., All rights reserved.</a:t>
            </a:r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4D4D42-7C32-B907-484D-3E051705F3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98" y="4724005"/>
            <a:ext cx="2447724" cy="1668903"/>
          </a:xfrm>
          <a:prstGeom prst="rect">
            <a:avLst/>
          </a:prstGeom>
        </p:spPr>
      </p:pic>
      <p:pic>
        <p:nvPicPr>
          <p:cNvPr id="12" name="Picture 11" descr="A red truck on the road&#10;&#10;Description automatically generated">
            <a:extLst>
              <a:ext uri="{FF2B5EF4-FFF2-40B4-BE49-F238E27FC236}">
                <a16:creationId xmlns:a16="http://schemas.microsoft.com/office/drawing/2014/main" id="{8CD1BD07-E78F-4B46-EAE9-93FC88F7B0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437" y="768711"/>
            <a:ext cx="3659659" cy="20585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E43C26-715C-3BEC-AE34-3F5E1D30A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343" y="2997307"/>
            <a:ext cx="2857500" cy="160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898167-DA42-D60A-6B6F-1A81C39DD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767" y="2937358"/>
            <a:ext cx="2857500" cy="1600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90FB54-14FF-FC29-DBF9-D9679A4444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7747" y="728002"/>
            <a:ext cx="3966069" cy="20921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6024A4-D675-027A-B16B-6AF80A3D4C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5066" y="4774678"/>
            <a:ext cx="2857500" cy="1600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C90EDC-0085-EB0B-2CE4-0F1E1754612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017" y="3980570"/>
            <a:ext cx="3311297" cy="17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5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4EEA-DB00-79CD-CAAD-6C108741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4120" y="1239051"/>
            <a:ext cx="11236503" cy="5144969"/>
          </a:xfrm>
        </p:spPr>
        <p:txBody>
          <a:bodyPr>
            <a:norm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A9BD9-11E8-E2DA-02DE-3A92FD384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094" y="6583362"/>
            <a:ext cx="570989" cy="24468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BD5F-4327-C085-F254-7BFD3AC4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0" y="413487"/>
            <a:ext cx="11710465" cy="6658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IUMPR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D049-DCA2-89A7-15DF-5019A5CFFF94}"/>
              </a:ext>
            </a:extLst>
          </p:cNvPr>
          <p:cNvSpPr txBox="1"/>
          <p:nvPr/>
        </p:nvSpPr>
        <p:spPr>
          <a:xfrm>
            <a:off x="358197" y="6543706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 IUMPR – In –Use Monitoring Performance Ratio </a:t>
            </a: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F48AC-1507-B581-3C44-BC6A7936D058}"/>
              </a:ext>
            </a:extLst>
          </p:cNvPr>
          <p:cNvSpPr txBox="1"/>
          <p:nvPr/>
        </p:nvSpPr>
        <p:spPr>
          <a:xfrm>
            <a:off x="8755803" y="874217"/>
            <a:ext cx="27820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STEP 1 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99958-3A12-9C7C-1A63-56E0C82292D1}"/>
              </a:ext>
            </a:extLst>
          </p:cNvPr>
          <p:cNvSpPr txBox="1"/>
          <p:nvPr/>
        </p:nvSpPr>
        <p:spPr>
          <a:xfrm>
            <a:off x="7630511" y="2042833"/>
            <a:ext cx="45614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GRASP YOUR NEEDS</a:t>
            </a:r>
            <a:endParaRPr lang="en-US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CCFAD4-AA71-C9B6-BE7B-EED8E1A95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40" y="746426"/>
            <a:ext cx="4313895" cy="431389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6CADF7-F9FB-7A82-603E-171EA63328A0}"/>
              </a:ext>
            </a:extLst>
          </p:cNvPr>
          <p:cNvSpPr txBox="1"/>
          <p:nvPr/>
        </p:nvSpPr>
        <p:spPr>
          <a:xfrm>
            <a:off x="4417017" y="6561579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000" b="0" i="0" dirty="0">
                <a:solidFill>
                  <a:srgbClr val="B3B3B3"/>
                </a:solidFill>
                <a:effectLst/>
                <a:highlight>
                  <a:srgbClr val="000000"/>
                </a:highlight>
                <a:latin typeface="HelveticaNeue"/>
              </a:rPr>
              <a:t>© 2024 Cummins Inc., All rights reserved.</a:t>
            </a:r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613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4EEA-DB00-79CD-CAAD-6C108741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" y="1299543"/>
            <a:ext cx="11236503" cy="5144969"/>
          </a:xfrm>
        </p:spPr>
        <p:txBody>
          <a:bodyPr>
            <a:norm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A9BD9-11E8-E2DA-02DE-3A92FD384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094" y="6583362"/>
            <a:ext cx="570989" cy="24468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BD5F-4327-C085-F254-7BFD3AC4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0" y="413487"/>
            <a:ext cx="11710465" cy="6658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IUMPR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D049-DCA2-89A7-15DF-5019A5CFFF94}"/>
              </a:ext>
            </a:extLst>
          </p:cNvPr>
          <p:cNvSpPr txBox="1"/>
          <p:nvPr/>
        </p:nvSpPr>
        <p:spPr>
          <a:xfrm>
            <a:off x="358197" y="6543706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 IUMPR – In –Use Monitoring Performance Ratio </a:t>
            </a: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4" descr="Automobile, emission, gas, pollution, truck icon - Download on Iconfinder">
            <a:extLst>
              <a:ext uri="{FF2B5EF4-FFF2-40B4-BE49-F238E27FC236}">
                <a16:creationId xmlns:a16="http://schemas.microsoft.com/office/drawing/2014/main" id="{A8C8F93F-8901-415A-FA0D-A8CF57425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426" y="440243"/>
            <a:ext cx="2697290" cy="269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DIESEL ENGINE ICON – Envoltz">
            <a:extLst>
              <a:ext uri="{FF2B5EF4-FFF2-40B4-BE49-F238E27FC236}">
                <a16:creationId xmlns:a16="http://schemas.microsoft.com/office/drawing/2014/main" id="{32C4F6D2-A02A-AC42-A5F6-4C1445A6A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60" y="949562"/>
            <a:ext cx="2967018" cy="237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7D4CE7-A40D-E800-DDA2-0BD3980D3AA5}"/>
              </a:ext>
            </a:extLst>
          </p:cNvPr>
          <p:cNvSpPr txBox="1"/>
          <p:nvPr/>
        </p:nvSpPr>
        <p:spPr>
          <a:xfrm>
            <a:off x="190386" y="3988797"/>
            <a:ext cx="617990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Board Diagnostics : </a:t>
            </a:r>
          </a:p>
          <a:p>
            <a:r>
              <a:rPr lang="en-US" sz="32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Systems and Algorithms to detect failures which adversely affect Engine Emissions 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80D25-2B6C-A816-437A-0770309D161D}"/>
              </a:ext>
            </a:extLst>
          </p:cNvPr>
          <p:cNvSpPr txBox="1"/>
          <p:nvPr/>
        </p:nvSpPr>
        <p:spPr>
          <a:xfrm>
            <a:off x="7850851" y="3404386"/>
            <a:ext cx="441446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In-Use Monitor Performance Ratio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(IUMPR) data allows us to verify that diagnostics are actively making decisions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A25E0-9959-B658-0BB2-6DD11F67E590}"/>
              </a:ext>
            </a:extLst>
          </p:cNvPr>
          <p:cNvSpPr txBox="1"/>
          <p:nvPr/>
        </p:nvSpPr>
        <p:spPr>
          <a:xfrm>
            <a:off x="4417017" y="6561579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000" b="0" i="0" dirty="0">
                <a:solidFill>
                  <a:srgbClr val="B3B3B3"/>
                </a:solidFill>
                <a:effectLst/>
                <a:highlight>
                  <a:srgbClr val="000000"/>
                </a:highlight>
                <a:latin typeface="HelveticaNeue"/>
              </a:rPr>
              <a:t>© 2024 Cummins Inc., All rights reserved.</a:t>
            </a:r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31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4EEA-DB00-79CD-CAAD-6C108741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4120" y="1239051"/>
            <a:ext cx="11236503" cy="5144969"/>
          </a:xfrm>
        </p:spPr>
        <p:txBody>
          <a:bodyPr>
            <a:norm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A9BD9-11E8-E2DA-02DE-3A92FD384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094" y="6583362"/>
            <a:ext cx="570989" cy="24468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BD5F-4327-C085-F254-7BFD3AC4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0" y="413487"/>
            <a:ext cx="11710465" cy="6658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IUMPR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D049-DCA2-89A7-15DF-5019A5CFFF94}"/>
              </a:ext>
            </a:extLst>
          </p:cNvPr>
          <p:cNvSpPr txBox="1"/>
          <p:nvPr/>
        </p:nvSpPr>
        <p:spPr>
          <a:xfrm>
            <a:off x="358197" y="6543706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 IUMPR – In –Use Monitoring Performance Ratio </a:t>
            </a: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E99DB-610E-9433-5898-CD725397C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21" y="4653330"/>
            <a:ext cx="1057797" cy="1057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8CB18F-EA72-202A-F508-3AAC2BD8A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416" y="4561151"/>
            <a:ext cx="1057798" cy="1057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BE59CC-1E6B-8FCB-E710-82A072575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407" y="3540453"/>
            <a:ext cx="1033034" cy="1033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D6097D-6F6B-329E-1E5B-D196CF4C9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2797" y="3406874"/>
            <a:ext cx="1170937" cy="1170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0DA44E-ACE0-5EE2-1A42-2EDDFB4EF6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091" y="4482128"/>
            <a:ext cx="1255561" cy="1255561"/>
          </a:xfrm>
          <a:prstGeom prst="rect">
            <a:avLst/>
          </a:prstGeom>
        </p:spPr>
      </p:pic>
      <p:sp>
        <p:nvSpPr>
          <p:cNvPr id="16" name="Arrow: Circular 15">
            <a:extLst>
              <a:ext uri="{FF2B5EF4-FFF2-40B4-BE49-F238E27FC236}">
                <a16:creationId xmlns:a16="http://schemas.microsoft.com/office/drawing/2014/main" id="{E4CDA283-DD1A-4285-B938-C60341DEBBE8}"/>
              </a:ext>
            </a:extLst>
          </p:cNvPr>
          <p:cNvSpPr/>
          <p:nvPr/>
        </p:nvSpPr>
        <p:spPr>
          <a:xfrm>
            <a:off x="1105412" y="407418"/>
            <a:ext cx="9178749" cy="7922247"/>
          </a:xfrm>
          <a:prstGeom prst="circularArrow">
            <a:avLst>
              <a:gd name="adj1" fmla="val 8382"/>
              <a:gd name="adj2" fmla="val 562113"/>
              <a:gd name="adj3" fmla="val 20587450"/>
              <a:gd name="adj4" fmla="val 10703626"/>
              <a:gd name="adj5" fmla="val 9774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Graphic 16" descr="Syncing cloud with solid fill">
            <a:extLst>
              <a:ext uri="{FF2B5EF4-FFF2-40B4-BE49-F238E27FC236}">
                <a16:creationId xmlns:a16="http://schemas.microsoft.com/office/drawing/2014/main" id="{72AD9FFC-75BA-841B-6CDC-454F6DBA1A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49041" y="567380"/>
            <a:ext cx="1503221" cy="15032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C8F462-198B-A680-B054-DFA27B51CC32}"/>
              </a:ext>
            </a:extLst>
          </p:cNvPr>
          <p:cNvSpPr txBox="1"/>
          <p:nvPr/>
        </p:nvSpPr>
        <p:spPr>
          <a:xfrm>
            <a:off x="11188" y="5804251"/>
            <a:ext cx="5694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Telematics &amp; Datalogger data</a:t>
            </a:r>
            <a:endParaRPr lang="en-US" sz="3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6268C8-0D07-7767-3EBA-9A72E780BB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62531" y="3737026"/>
            <a:ext cx="1672922" cy="16729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C28A77-F7B1-0C35-6E54-AC21BCCAEAA7}"/>
              </a:ext>
            </a:extLst>
          </p:cNvPr>
          <p:cNvSpPr txBox="1"/>
          <p:nvPr/>
        </p:nvSpPr>
        <p:spPr>
          <a:xfrm>
            <a:off x="4417017" y="6561579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000" b="0" i="0" dirty="0">
                <a:solidFill>
                  <a:srgbClr val="B3B3B3"/>
                </a:solidFill>
                <a:effectLst/>
                <a:highlight>
                  <a:srgbClr val="000000"/>
                </a:highlight>
                <a:latin typeface="HelveticaNeue"/>
              </a:rPr>
              <a:t>© 2024 Cummins Inc., All rights reserved.</a:t>
            </a:r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46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4EEA-DB00-79CD-CAAD-6C108741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" y="1299543"/>
            <a:ext cx="11236503" cy="5144969"/>
          </a:xfrm>
        </p:spPr>
        <p:txBody>
          <a:bodyPr>
            <a:norm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A9BD9-11E8-E2DA-02DE-3A92FD384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094" y="6583362"/>
            <a:ext cx="570989" cy="24468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BD5F-4327-C085-F254-7BFD3AC4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0" y="413487"/>
            <a:ext cx="11710465" cy="6658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IUMPR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D049-DCA2-89A7-15DF-5019A5CFFF94}"/>
              </a:ext>
            </a:extLst>
          </p:cNvPr>
          <p:cNvSpPr txBox="1"/>
          <p:nvPr/>
        </p:nvSpPr>
        <p:spPr>
          <a:xfrm>
            <a:off x="358197" y="6543706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 IUMPR – In –Use Monitoring Performance Ratio </a:t>
            </a: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99958-3A12-9C7C-1A63-56E0C82292D1}"/>
              </a:ext>
            </a:extLst>
          </p:cNvPr>
          <p:cNvSpPr txBox="1"/>
          <p:nvPr/>
        </p:nvSpPr>
        <p:spPr>
          <a:xfrm>
            <a:off x="2280571" y="3075057"/>
            <a:ext cx="45614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High volume Dataset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E9A07-6377-34B0-E918-E39CAA4EFC9D}"/>
              </a:ext>
            </a:extLst>
          </p:cNvPr>
          <p:cNvSpPr txBox="1"/>
          <p:nvPr/>
        </p:nvSpPr>
        <p:spPr>
          <a:xfrm>
            <a:off x="654120" y="851621"/>
            <a:ext cx="10575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WHY DID WE USE ETL (Extract, Transform</a:t>
            </a:r>
            <a:r>
              <a:rPr lang="en-US" sz="36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Load) ?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F490E6-28D3-A2F2-68C3-DAF0819D9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395" y="2207111"/>
            <a:ext cx="3558068" cy="2656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A893A4-0115-347B-A571-3AEF99C372F6}"/>
              </a:ext>
            </a:extLst>
          </p:cNvPr>
          <p:cNvSpPr txBox="1"/>
          <p:nvPr/>
        </p:nvSpPr>
        <p:spPr>
          <a:xfrm>
            <a:off x="4417017" y="6561579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000" b="0" i="0" dirty="0">
                <a:solidFill>
                  <a:srgbClr val="B3B3B3"/>
                </a:solidFill>
                <a:effectLst/>
                <a:highlight>
                  <a:srgbClr val="000000"/>
                </a:highlight>
                <a:latin typeface="HelveticaNeue"/>
              </a:rPr>
              <a:t>© 2024 Cummins Inc., All rights reserved.</a:t>
            </a:r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4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4EEA-DB00-79CD-CAAD-6C108741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" y="1299543"/>
            <a:ext cx="11236503" cy="5144969"/>
          </a:xfrm>
        </p:spPr>
        <p:txBody>
          <a:bodyPr>
            <a:norm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A9BD9-11E8-E2DA-02DE-3A92FD384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094" y="6583362"/>
            <a:ext cx="570989" cy="244682"/>
          </a:xfrm>
        </p:spPr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BD5F-4327-C085-F254-7BFD3AC4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0" y="413487"/>
            <a:ext cx="11710465" cy="6658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IUMPR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D049-DCA2-89A7-15DF-5019A5CFFF94}"/>
              </a:ext>
            </a:extLst>
          </p:cNvPr>
          <p:cNvSpPr txBox="1"/>
          <p:nvPr/>
        </p:nvSpPr>
        <p:spPr>
          <a:xfrm>
            <a:off x="358197" y="6543706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 IUMPR – In –Use Monitoring Performance Ratio </a:t>
            </a: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E9A07-6377-34B0-E918-E39CAA4EFC9D}"/>
              </a:ext>
            </a:extLst>
          </p:cNvPr>
          <p:cNvSpPr txBox="1"/>
          <p:nvPr/>
        </p:nvSpPr>
        <p:spPr>
          <a:xfrm>
            <a:off x="654120" y="851621"/>
            <a:ext cx="10575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WHY DID WE USE ETL (Extract, Transform, Load) ?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9BBA9-9DA8-2828-58CA-EA4EE0E451C8}"/>
              </a:ext>
            </a:extLst>
          </p:cNvPr>
          <p:cNvSpPr txBox="1"/>
          <p:nvPr/>
        </p:nvSpPr>
        <p:spPr>
          <a:xfrm>
            <a:off x="1876078" y="3385748"/>
            <a:ext cx="5718274" cy="643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Multiple Disparate sources</a:t>
            </a: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0C086B-C3DC-F5CB-59AB-F8FC81C26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7611" y="2440426"/>
            <a:ext cx="869662" cy="869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248D15-D7C4-D466-7155-56139D96E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3450" y="3667543"/>
            <a:ext cx="1192472" cy="1192472"/>
          </a:xfrm>
          <a:prstGeom prst="rect">
            <a:avLst/>
          </a:prstGeom>
        </p:spPr>
      </p:pic>
      <p:pic>
        <p:nvPicPr>
          <p:cNvPr id="13" name="Graphic 12" descr="Syncing cloud with solid fill">
            <a:extLst>
              <a:ext uri="{FF2B5EF4-FFF2-40B4-BE49-F238E27FC236}">
                <a16:creationId xmlns:a16="http://schemas.microsoft.com/office/drawing/2014/main" id="{A429A6E9-EDBF-48FD-EEBC-DC3377B3B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7808" y="2151374"/>
            <a:ext cx="1366565" cy="13665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DBC270-524F-5FBB-217E-7F0F7DA78C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2222" y="3810980"/>
            <a:ext cx="604881" cy="604881"/>
          </a:xfrm>
          <a:prstGeom prst="rect">
            <a:avLst/>
          </a:prstGeom>
        </p:spPr>
      </p:pic>
      <p:pic>
        <p:nvPicPr>
          <p:cNvPr id="4098" name="Picture 2" descr="Data Modeling in Power BI: A Beginner's ...">
            <a:extLst>
              <a:ext uri="{FF2B5EF4-FFF2-40B4-BE49-F238E27FC236}">
                <a16:creationId xmlns:a16="http://schemas.microsoft.com/office/drawing/2014/main" id="{9DFC0DE1-2173-5818-53D6-AD9AEB29E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116" y="4974127"/>
            <a:ext cx="1961697" cy="68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FB8594-B372-EBBC-9B2D-C21C317E1D00}"/>
              </a:ext>
            </a:extLst>
          </p:cNvPr>
          <p:cNvSpPr txBox="1"/>
          <p:nvPr/>
        </p:nvSpPr>
        <p:spPr>
          <a:xfrm>
            <a:off x="4417017" y="6561579"/>
            <a:ext cx="681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000" b="0" i="0" dirty="0">
                <a:solidFill>
                  <a:srgbClr val="B3B3B3"/>
                </a:solidFill>
                <a:effectLst/>
                <a:highlight>
                  <a:srgbClr val="000000"/>
                </a:highlight>
                <a:latin typeface="HelveticaNeue"/>
              </a:rPr>
              <a:t>© 2024 Cummins Inc., All rights reserved.</a:t>
            </a:r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77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Cummins 2018">
  <a:themeElements>
    <a:clrScheme name="Launch">
      <a:dk1>
        <a:srgbClr val="000000"/>
      </a:dk1>
      <a:lt1>
        <a:srgbClr val="FFFFFF"/>
      </a:lt1>
      <a:dk2>
        <a:srgbClr val="414141"/>
      </a:dk2>
      <a:lt2>
        <a:srgbClr val="E7E6E6"/>
      </a:lt2>
      <a:accent1>
        <a:srgbClr val="424242"/>
      </a:accent1>
      <a:accent2>
        <a:srgbClr val="DA281C"/>
      </a:accent2>
      <a:accent3>
        <a:srgbClr val="00578A"/>
      </a:accent3>
      <a:accent4>
        <a:srgbClr val="738B1F"/>
      </a:accent4>
      <a:accent5>
        <a:srgbClr val="B4B4B3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BS &amp; Corporate 1" id="{7940DA30-8317-4AE8-9037-244288DED107}" vid="{39E5CBCE-E6B4-4DEB-A761-36C2CD08D52E}"/>
    </a:ext>
  </a:extLst>
</a:theme>
</file>

<file path=ppt/theme/theme2.xml><?xml version="1.0" encoding="utf-8"?>
<a:theme xmlns:a="http://schemas.openxmlformats.org/drawingml/2006/main" name="Cummins 2018">
  <a:themeElements>
    <a:clrScheme name="Launch">
      <a:dk1>
        <a:srgbClr val="000000"/>
      </a:dk1>
      <a:lt1>
        <a:srgbClr val="FFFFFF"/>
      </a:lt1>
      <a:dk2>
        <a:srgbClr val="414141"/>
      </a:dk2>
      <a:lt2>
        <a:srgbClr val="E7E6E6"/>
      </a:lt2>
      <a:accent1>
        <a:srgbClr val="424242"/>
      </a:accent1>
      <a:accent2>
        <a:srgbClr val="DA281C"/>
      </a:accent2>
      <a:accent3>
        <a:srgbClr val="00578A"/>
      </a:accent3>
      <a:accent4>
        <a:srgbClr val="738B1F"/>
      </a:accent4>
      <a:accent5>
        <a:srgbClr val="B4B4B3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BS &amp; Corporate 6" id="{A5F7FB68-175F-48E2-AF4D-7727FEA7352A}" vid="{0B7AE9B2-C561-4F66-9264-4326B6B389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A2A4A9E43C0D40B51E8BED4889B0D5" ma:contentTypeVersion="15" ma:contentTypeDescription="Create a new document." ma:contentTypeScope="" ma:versionID="7dd1787f84a1cf00d93fe13f618c938f">
  <xsd:schema xmlns:xsd="http://www.w3.org/2001/XMLSchema" xmlns:xs="http://www.w3.org/2001/XMLSchema" xmlns:p="http://schemas.microsoft.com/office/2006/metadata/properties" xmlns:ns2="a9345e5e-cd35-490c-92c2-a718de8a5692" xmlns:ns3="cf8a18bc-4184-40b3-94a4-a8439b927bd1" xmlns:ns4="4d88e6c4-fcff-4e56-b8a1-dbf7c2669ce3" targetNamespace="http://schemas.microsoft.com/office/2006/metadata/properties" ma:root="true" ma:fieldsID="d03dc706bfecd00acb8491edb8bc7b1a" ns2:_="" ns3:_="" ns4:_="">
    <xsd:import namespace="a9345e5e-cd35-490c-92c2-a718de8a5692"/>
    <xsd:import namespace="cf8a18bc-4184-40b3-94a4-a8439b927bd1"/>
    <xsd:import namespace="4d88e6c4-fcff-4e56-b8a1-dbf7c2669c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4:TaxCatchAll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345e5e-cd35-490c-92c2-a718de8a56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b53ed34d-b75e-4dcd-af8b-2871378cbb8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8a18bc-4184-40b3-94a4-a8439b927bd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88e6c4-fcff-4e56-b8a1-dbf7c2669ce3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df8a5c50-339b-443b-adb2-cca8f5918541}" ma:internalName="TaxCatchAll" ma:showField="CatchAllData" ma:web="cf8a18bc-4184-40b3-94a4-a8439b927bd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9345e5e-cd35-490c-92c2-a718de8a5692">
      <Terms xmlns="http://schemas.microsoft.com/office/infopath/2007/PartnerControls"/>
    </lcf76f155ced4ddcb4097134ff3c332f>
    <TaxCatchAll xmlns="4d88e6c4-fcff-4e56-b8a1-dbf7c2669ce3" xsi:nil="true"/>
  </documentManagement>
</p:properties>
</file>

<file path=customXml/itemProps1.xml><?xml version="1.0" encoding="utf-8"?>
<ds:datastoreItem xmlns:ds="http://schemas.openxmlformats.org/officeDocument/2006/customXml" ds:itemID="{E24B209F-84D9-429B-9A6C-42A792A24B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30B150-069F-4AE4-819E-8339D3F52313}">
  <ds:schemaRefs>
    <ds:schemaRef ds:uri="4d88e6c4-fcff-4e56-b8a1-dbf7c2669ce3"/>
    <ds:schemaRef ds:uri="a9345e5e-cd35-490c-92c2-a718de8a5692"/>
    <ds:schemaRef ds:uri="cf8a18bc-4184-40b3-94a4-a8439b927bd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5A1442C-DE88-4167-AC4B-C15A3A654C4A}">
  <ds:schemaRefs>
    <ds:schemaRef ds:uri="http://purl.org/dc/terms/"/>
    <ds:schemaRef ds:uri="http://purl.org/dc/elements/1.1/"/>
    <ds:schemaRef ds:uri="http://schemas.microsoft.com/office/2006/metadata/properties"/>
    <ds:schemaRef ds:uri="4d88e6c4-fcff-4e56-b8a1-dbf7c2669ce3"/>
    <ds:schemaRef ds:uri="http://www.w3.org/XML/1998/namespace"/>
    <ds:schemaRef ds:uri="http://schemas.microsoft.com/office/2006/documentManagement/types"/>
    <ds:schemaRef ds:uri="a9345e5e-cd35-490c-92c2-a718de8a5692"/>
    <ds:schemaRef ds:uri="http://schemas.microsoft.com/office/infopath/2007/PartnerControls"/>
    <ds:schemaRef ds:uri="cf8a18bc-4184-40b3-94a4-a8439b927bd1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CBS &amp; Corporate 1</Template>
  <TotalTime>7360</TotalTime>
  <Words>1082</Words>
  <Application>Microsoft Office PowerPoint</Application>
  <PresentationFormat>Widescreen</PresentationFormat>
  <Paragraphs>390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Arial</vt:lpstr>
      <vt:lpstr>Arial Black</vt:lpstr>
      <vt:lpstr>Arial Unicode MS</vt:lpstr>
      <vt:lpstr>Calibri</vt:lpstr>
      <vt:lpstr>Consolas</vt:lpstr>
      <vt:lpstr>Courier New</vt:lpstr>
      <vt:lpstr>Helvetica</vt:lpstr>
      <vt:lpstr>HelveticaNeue</vt:lpstr>
      <vt:lpstr>LucidaGrande</vt:lpstr>
      <vt:lpstr>Wingdings</vt:lpstr>
      <vt:lpstr>Cummins 2018</vt:lpstr>
      <vt:lpstr>Cummins 2018</vt:lpstr>
      <vt:lpstr>IUMPR Tools</vt:lpstr>
      <vt:lpstr>IUMPR Tools</vt:lpstr>
      <vt:lpstr>IUMPR Tools</vt:lpstr>
      <vt:lpstr>IUMPR Tools</vt:lpstr>
      <vt:lpstr>IUMPR Tools</vt:lpstr>
      <vt:lpstr>IUMPR Tools</vt:lpstr>
      <vt:lpstr>IUMPR Tools</vt:lpstr>
      <vt:lpstr>IUMPR Tools</vt:lpstr>
      <vt:lpstr>IUMPR Tools</vt:lpstr>
      <vt:lpstr>IUMPR Tools</vt:lpstr>
      <vt:lpstr>IUMPR Tools</vt:lpstr>
      <vt:lpstr>IUMPR Tools</vt:lpstr>
      <vt:lpstr>IUMPR Tools</vt:lpstr>
      <vt:lpstr>IUMPR Tools</vt:lpstr>
      <vt:lpstr>IUMPR Tools</vt:lpstr>
      <vt:lpstr>IUMPR Tools</vt:lpstr>
      <vt:lpstr>IUMPR Tools</vt:lpstr>
      <vt:lpstr>IUMPR Tools</vt:lpstr>
      <vt:lpstr>IUMPR Tools</vt:lpstr>
      <vt:lpstr>IUMPR Tools</vt:lpstr>
      <vt:lpstr>IUMPR Tools</vt:lpstr>
      <vt:lpstr>IUMPR Tools</vt:lpstr>
      <vt:lpstr>IUMPR Tools</vt:lpstr>
      <vt:lpstr>IUMPR Tools</vt:lpstr>
      <vt:lpstr>IUMPR Tools</vt:lpstr>
      <vt:lpstr>IUMPR Tools</vt:lpstr>
      <vt:lpstr>IUMPR Tools</vt:lpstr>
    </vt:vector>
  </TitlesOfParts>
  <Company>Cummins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Diagnostics Data Analysis Team Overview</dc:title>
  <dc:creator>Manuel Thomas</dc:creator>
  <cp:lastModifiedBy>Saumiitha Leelakrishnan</cp:lastModifiedBy>
  <cp:revision>654</cp:revision>
  <dcterms:created xsi:type="dcterms:W3CDTF">2022-03-24T12:46:50Z</dcterms:created>
  <dcterms:modified xsi:type="dcterms:W3CDTF">2024-08-14T19:57:19Z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0x01010023A2A4A9E43C0D40B51E8BED4889B0D5</vt:lpwstr>
  </property>
  <property fmtid="{D5CDD505-2E9C-101B-9397-08002B2CF9AE}" pid="3" name="MediaServiceImageTags">
    <vt:lpwstr/>
  </property>
</Properties>
</file>